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06" r:id="rId13"/>
    <p:sldId id="268" r:id="rId14"/>
    <p:sldId id="307" r:id="rId15"/>
    <p:sldId id="270" r:id="rId16"/>
    <p:sldId id="308" r:id="rId17"/>
    <p:sldId id="272" r:id="rId18"/>
    <p:sldId id="309" r:id="rId19"/>
    <p:sldId id="274" r:id="rId20"/>
    <p:sldId id="310" r:id="rId21"/>
    <p:sldId id="276" r:id="rId22"/>
    <p:sldId id="311" r:id="rId23"/>
    <p:sldId id="278" r:id="rId24"/>
    <p:sldId id="312" r:id="rId25"/>
    <p:sldId id="280" r:id="rId26"/>
    <p:sldId id="313" r:id="rId27"/>
    <p:sldId id="282" r:id="rId28"/>
    <p:sldId id="314" r:id="rId29"/>
    <p:sldId id="284" r:id="rId30"/>
    <p:sldId id="304" r:id="rId31"/>
    <p:sldId id="303" r:id="rId32"/>
    <p:sldId id="315" r:id="rId33"/>
    <p:sldId id="286" r:id="rId34"/>
    <p:sldId id="305" r:id="rId35"/>
    <p:sldId id="316" r:id="rId36"/>
    <p:sldId id="288" r:id="rId37"/>
    <p:sldId id="317" r:id="rId38"/>
    <p:sldId id="318" r:id="rId39"/>
    <p:sldId id="320" r:id="rId40"/>
    <p:sldId id="319" r:id="rId41"/>
    <p:sldId id="321" r:id="rId42"/>
    <p:sldId id="290" r:id="rId43"/>
    <p:sldId id="323" r:id="rId44"/>
    <p:sldId id="322" r:id="rId45"/>
    <p:sldId id="292" r:id="rId46"/>
    <p:sldId id="324" r:id="rId47"/>
    <p:sldId id="294" r:id="rId48"/>
    <p:sldId id="325" r:id="rId49"/>
    <p:sldId id="296" r:id="rId50"/>
    <p:sldId id="326" r:id="rId51"/>
    <p:sldId id="298" r:id="rId52"/>
    <p:sldId id="300" r:id="rId53"/>
    <p:sldId id="302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6" d="100"/>
          <a:sy n="66" d="100"/>
        </p:scale>
        <p:origin x="-15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113BD40-791C-4B3B-9686-74847680988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30A0E49-B4C5-4765-864D-1ECC1DBCA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991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429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e-IL" sz="22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שמות</a:t>
            </a:r>
            <a:endParaRPr lang="he-IL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4876800"/>
            <a:ext cx="7772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Mishkan</a:t>
            </a:r>
            <a:endParaRPr lang="he-IL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99592" y="59068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  <a:endParaRPr lang="he-IL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381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כה:י-כב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2578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</a:t>
            </a:r>
            <a:r>
              <a:rPr lang="he-IL" dirty="0">
                <a:cs typeface="David" pitchFamily="34" charset="-79"/>
              </a:rPr>
              <a:t> וְעָשׂוּ אֲרוֹן עֲצֵי שִׁטִּים אַמָּתַיִם וָחֵצִי אָרְכּוֹ וְאַמָּה וָחֵצִי רָחְבּוֹ וְאַמָּה וָחֵצִי קֹמָתוֹ. </a:t>
            </a: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וְצִפִּיתָ אֹתוֹ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זָהָב </a:t>
            </a:r>
            <a:r>
              <a:rPr lang="he-IL" dirty="0">
                <a:cs typeface="David" pitchFamily="34" charset="-79"/>
              </a:rPr>
              <a:t>טָהוֹר מִבַּיִת וּמִחוּץ תְּצַפֶּנּוּ וְעָשִׂיתָ עָלָיו זֵר זָהָב סָבִיב. </a:t>
            </a: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וְיָצַקְתָּ לּוֹ אַרְבַּע טַבְּעֹת זָהָב וְנָתַתָּה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עַל </a:t>
            </a:r>
            <a:r>
              <a:rPr lang="he-IL" dirty="0">
                <a:cs typeface="David" pitchFamily="34" charset="-79"/>
              </a:rPr>
              <a:t>אַרְבַּע פַּעֲמֹתָיו וּשְׁתֵּי טַבָּעֹת עַל-צַלְעוֹ הָאֶחָת וּשְׁתֵּי טַבָּעֹת עַל-צַלְעוֹ הַשֵּׁנִית. </a:t>
            </a: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וְעָשִׂיתָ בַדֵּי עֲצֵי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שִׁטִּים </a:t>
            </a:r>
            <a:r>
              <a:rPr lang="he-IL" dirty="0">
                <a:cs typeface="David" pitchFamily="34" charset="-79"/>
              </a:rPr>
              <a:t>וְצִפִּיתָ אֹתָם זָהָב. </a:t>
            </a:r>
            <a:r>
              <a:rPr lang="he-IL" b="1" dirty="0">
                <a:cs typeface="David" pitchFamily="34" charset="-79"/>
              </a:rPr>
              <a:t>יד</a:t>
            </a:r>
            <a:r>
              <a:rPr lang="he-IL" dirty="0">
                <a:cs typeface="David" pitchFamily="34" charset="-79"/>
              </a:rPr>
              <a:t> וְהֵבֵאתָ אֶת-הַבַּדִּים בַּטַּבָּעֹת עַל צַלְעֹת הָאָרֹן לָשֵׂאת אֶת-הָאָרֹן בָּהֶם. </a:t>
            </a:r>
            <a:r>
              <a:rPr lang="he-IL" b="1" dirty="0">
                <a:cs typeface="David" pitchFamily="34" charset="-79"/>
              </a:rPr>
              <a:t>טו</a:t>
            </a:r>
            <a:r>
              <a:rPr lang="he-IL" dirty="0">
                <a:cs typeface="David" pitchFamily="34" charset="-79"/>
              </a:rPr>
              <a:t>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בְּטַבְּעֹת </a:t>
            </a:r>
            <a:r>
              <a:rPr lang="he-IL" dirty="0">
                <a:cs typeface="David" pitchFamily="34" charset="-79"/>
              </a:rPr>
              <a:t>הָאָרֹן יִהְיוּ הַבַּדִּים לֹא יָסֻרוּ מִמֶּנּוּ. </a:t>
            </a:r>
            <a:r>
              <a:rPr lang="he-IL" b="1" dirty="0">
                <a:cs typeface="David" pitchFamily="34" charset="-79"/>
              </a:rPr>
              <a:t>טז</a:t>
            </a:r>
            <a:r>
              <a:rPr lang="he-IL" dirty="0">
                <a:cs typeface="David" pitchFamily="34" charset="-79"/>
              </a:rPr>
              <a:t> וְנָתַתָּ אֶל-הָאָרֹן אֵת הָעֵדֻת אֲשֶׁר אֶתֵּן אֵלֶיךָ. </a:t>
            </a:r>
            <a:r>
              <a:rPr lang="he-IL" b="1" dirty="0">
                <a:cs typeface="David" pitchFamily="34" charset="-79"/>
              </a:rPr>
              <a:t>יז</a:t>
            </a:r>
            <a:r>
              <a:rPr lang="he-IL" dirty="0">
                <a:cs typeface="David" pitchFamily="34" charset="-79"/>
              </a:rPr>
              <a:t>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וְעָשִׂיתָ </a:t>
            </a:r>
            <a:r>
              <a:rPr lang="he-IL" dirty="0">
                <a:cs typeface="David" pitchFamily="34" charset="-79"/>
              </a:rPr>
              <a:t>כַפֹּרֶת זָהָב טָהוֹר אַמָּתַיִם </a:t>
            </a:r>
            <a:r>
              <a:rPr lang="he-IL" dirty="0" smtClean="0">
                <a:cs typeface="David" pitchFamily="34" charset="-79"/>
              </a:rPr>
              <a:t>וָחֵצִי אָרְכָּהּ </a:t>
            </a:r>
            <a:r>
              <a:rPr lang="he-IL" dirty="0">
                <a:cs typeface="David" pitchFamily="34" charset="-79"/>
              </a:rPr>
              <a:t>וְאַמָּה וָחֵצִי רָחְבָּהּ. </a:t>
            </a:r>
            <a:r>
              <a:rPr lang="he-IL" b="1" dirty="0">
                <a:cs typeface="David" pitchFamily="34" charset="-79"/>
              </a:rPr>
              <a:t>יח</a:t>
            </a:r>
            <a:r>
              <a:rPr lang="he-IL" dirty="0">
                <a:cs typeface="David" pitchFamily="34" charset="-79"/>
              </a:rPr>
              <a:t> וְעָשִׂיתָ שְׁנַיִם כְּרֻבִים זָהָב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מִקְשָׁה תַּעֲשֶׂה </a:t>
            </a:r>
            <a:r>
              <a:rPr lang="he-IL" dirty="0">
                <a:cs typeface="David" pitchFamily="34" charset="-79"/>
              </a:rPr>
              <a:t>אֹתָם מִשְּׁנֵי קְצוֹת הַכַּפֹּרֶת. </a:t>
            </a:r>
            <a:r>
              <a:rPr lang="he-IL" b="1" dirty="0">
                <a:cs typeface="David" pitchFamily="34" charset="-79"/>
              </a:rPr>
              <a:t>יט</a:t>
            </a:r>
            <a:r>
              <a:rPr lang="he-IL" dirty="0">
                <a:cs typeface="David" pitchFamily="34" charset="-79"/>
              </a:rPr>
              <a:t> וַעֲשֵׂה כְּרוּב אֶחָד מִקָּצָה מִזֶּה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וּכְרוּב-אֶחָד </a:t>
            </a:r>
            <a:r>
              <a:rPr lang="he-IL" dirty="0">
                <a:cs typeface="David" pitchFamily="34" charset="-79"/>
              </a:rPr>
              <a:t>מִקָּצָה מִזֶּה מִן-הַכַּפֹּרֶת תַּעֲשׂוּ אֶת-הַכְּרֻבִים עַל-שְׁנֵי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קְצוֹתָיו</a:t>
            </a:r>
            <a:r>
              <a:rPr lang="he-IL" dirty="0">
                <a:cs typeface="David" pitchFamily="34" charset="-79"/>
              </a:rPr>
              <a:t>. </a:t>
            </a:r>
            <a:r>
              <a:rPr lang="he-IL" b="1" dirty="0">
                <a:cs typeface="David" pitchFamily="34" charset="-79"/>
              </a:rPr>
              <a:t>כ</a:t>
            </a:r>
            <a:r>
              <a:rPr lang="he-IL" dirty="0">
                <a:cs typeface="David" pitchFamily="34" charset="-79"/>
              </a:rPr>
              <a:t> וְהָיוּ הַכְּרֻבִים פֹּרְשֵׂי כְנָפַיִם לְמַעְלָה סֹכְכִים </a:t>
            </a:r>
            <a:r>
              <a:rPr lang="he-IL" dirty="0" smtClean="0">
                <a:cs typeface="David" pitchFamily="34" charset="-79"/>
              </a:rPr>
              <a:t>בְּכַנְפֵיהֶם</a:t>
            </a: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 עַל-הַכַּפֹּרֶת </a:t>
            </a:r>
            <a:r>
              <a:rPr lang="he-IL" dirty="0">
                <a:cs typeface="David" pitchFamily="34" charset="-79"/>
              </a:rPr>
              <a:t>וּפְנֵיהֶם אִישׁ אֶל-אָחִיו אֶל-הַכַּפֹּרֶת יִהְיוּ פְּנֵי הַכְּרֻבִים.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וְנָתַתָּ אֶת-הַכַּפֹּרֶת עַל-הָאָרֹן מִלְמָעְלָה וְאֶל-הָאָרֹן תִּתֵּן אֶת-הָעֵדֻת </a:t>
            </a:r>
            <a:endParaRPr lang="he-IL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אֲשֶׁר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אֶתֵּן אֵלֶיךָ. </a:t>
            </a:r>
            <a:endParaRPr lang="he-IL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וְנוֹעַדְתִּי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dirty="0" smtClean="0">
                <a:cs typeface="David" pitchFamily="34" charset="-79"/>
              </a:rPr>
              <a:t>לְךָ </a:t>
            </a:r>
            <a:r>
              <a:rPr lang="he-IL" dirty="0">
                <a:cs typeface="David" pitchFamily="34" charset="-79"/>
              </a:rPr>
              <a:t>שָׁם וְדִבַּרְתִּי אִתְּךָ מֵעַל הַכַּפֹּרֶת מִבֵּין שְׁנֵי הַכְּרֻבִים אֲשֶׁר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עַל-אֲרוֹן </a:t>
            </a:r>
            <a:r>
              <a:rPr lang="he-IL" dirty="0">
                <a:cs typeface="David" pitchFamily="34" charset="-79"/>
              </a:rPr>
              <a:t>הָעֵדֻת אֵת כָּל-אֲשֶׁר אֲצַוֶּה אוֹתְךָ אֶל-בְּנֵי יִשְׂרָאֵל. </a:t>
            </a:r>
            <a:br>
              <a:rPr lang="he-IL" dirty="0">
                <a:cs typeface="David" pitchFamily="34" charset="-79"/>
              </a:rPr>
            </a:b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he-IL" sz="5100" b="1" dirty="0" smtClean="0">
                <a:solidFill>
                  <a:schemeClr val="accent1"/>
                </a:solidFill>
                <a:cs typeface="David" pitchFamily="34" charset="-79"/>
              </a:rPr>
              <a:t>= </a:t>
            </a:r>
            <a:r>
              <a:rPr lang="he-IL" sz="5100" b="1" dirty="0">
                <a:solidFill>
                  <a:schemeClr val="accent1"/>
                </a:solidFill>
                <a:cs typeface="David" pitchFamily="34" charset="-79"/>
              </a:rPr>
              <a:t>ארון (+כפורת)</a:t>
            </a:r>
            <a:endParaRPr lang="en-US" sz="51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0" y="3276600"/>
            <a:ext cx="2209800" cy="1981200"/>
          </a:xfrm>
          <a:prstGeom prst="rightArrowCallout">
            <a:avLst>
              <a:gd name="adj1" fmla="val 9236"/>
              <a:gd name="adj2" fmla="val 25000"/>
              <a:gd name="adj3" fmla="val 9236"/>
              <a:gd name="adj4" fmla="val 8353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Together with the luchot, Moshe is getting the laws of where to put them.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03200" y="5334000"/>
            <a:ext cx="22352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21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/>
              <a:t>ו.ע.ד</a:t>
            </a:r>
          </a:p>
          <a:p>
            <a:pPr algn="ctr"/>
            <a:r>
              <a:rPr lang="en-GB" sz="2000" dirty="0" smtClean="0"/>
              <a:t>To Meet G-d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92591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  <a:endParaRPr lang="he-IL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212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כה:כג-ל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3340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שֻׁלְחָן עֲצֵי שִׁטִּים אַמָּתַיִם אָרְכּוֹ וְאַמָּה רָחְבּוֹ וְאַמָּה וָחֵצִי קֹמָתוֹ.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וְצִפִּיתָ אֹתוֹ זָהָב טָהוֹר וְעָשִׂיתָ לּוֹ זֵר זָהָב סָבִיב.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לּוֹ מִסְגֶּרֶת טֹפַח סָבִיב וְעָשִׂיתָ זֵר-זָהָב לְמִסְגַּרְתּוֹ סָבִיב.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לּוֹ אַרְבַּע טַבְּעֹת זָהָב וְנָתַתָּ אֶת-הַטַּבָּעֹת עַל אַרְבַּע הַפֵּאֹת אֲשֶׁר לְאַרְבַּע רַגְלָיו.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לְעֻמַּת הַמִּסְגֶּרֶת תִּהְיֶיןָ הַטַּבָּעֹת לְבָתִּים לְבַדִּים לָשֵׂאת אֶת-הַשֻּׁלְחָן.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אֶת-הַבַּדִּים עֲצֵי שִׁטִּים וְצִפִּיתָ אֹתָם זָהָב וְנִשָּׂא-בָם אֶת-הַשֻּׁלְחָן.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קְּעָרֹתָיו וְכַפֹּתָיו וּקְשׂוֹתָיו וּמְנַקִּיֹּתָיו אֲשֶׁר יֻסַּךְ בָּהֵן זָהָב טָהוֹר תַּעֲשֶׂה אֹתָם.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וְנָתַתָּ עַל-הַשֻּׁלְחָן לֶחֶם פָּנִים לְפָנַי תָּמִיד.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41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שלחן</a:t>
            </a:r>
            <a:endParaRPr lang="he-IL" sz="41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1495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  <a:endParaRPr lang="he-IL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45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14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כה:לא-מ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>
            <a:normAutofit fontScale="47500" lnSpcReduction="20000"/>
          </a:bodyPr>
          <a:lstStyle/>
          <a:p>
            <a:pPr marL="0" indent="0" algn="r" rtl="1">
              <a:buNone/>
            </a:pPr>
            <a:r>
              <a:rPr lang="he-IL" sz="4600" b="1" dirty="0">
                <a:latin typeface="David" pitchFamily="34" charset="-79"/>
                <a:cs typeface="David" pitchFamily="34" charset="-79"/>
              </a:rPr>
              <a:t>לא</a:t>
            </a:r>
            <a:r>
              <a:rPr lang="he-IL" sz="4600" dirty="0">
                <a:latin typeface="David" pitchFamily="34" charset="-79"/>
                <a:cs typeface="David" pitchFamily="34" charset="-79"/>
              </a:rPr>
              <a:t> וְעָשִׂיתָ מְנֹרַת זָהָב טָהוֹר מִקְשָׁה תֵּעָשֶׂה הַמְּנוֹרָה יְרֵכָהּ וְקָנָהּ גְּבִיעֶיהָ כַּפְתֹּרֶיהָ וּפְרָחֶיהָ מִמֶּנָּה יִהְיוּ. </a:t>
            </a:r>
            <a:endParaRPr lang="he-IL" sz="4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4600" b="1" dirty="0" smtClean="0">
                <a:latin typeface="David" pitchFamily="34" charset="-79"/>
                <a:cs typeface="David" pitchFamily="34" charset="-79"/>
              </a:rPr>
              <a:t>לב</a:t>
            </a:r>
            <a:r>
              <a:rPr lang="he-IL" sz="4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4600" dirty="0">
                <a:latin typeface="David" pitchFamily="34" charset="-79"/>
                <a:cs typeface="David" pitchFamily="34" charset="-79"/>
              </a:rPr>
              <a:t>וְשִׁשָּׁה קָנִים יֹצְאִים מִצִּדֶּיהָ שְׁלֹשָׁה קְנֵי מְנֹרָה מִצִּדָּהּ הָאֶחָד וּשְׁלֹשָׁה קְנֵי מְנֹרָה מִצִּדָּהּ הַשֵּׁנִי. </a:t>
            </a:r>
            <a:endParaRPr lang="he-IL" sz="4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4600" b="1" dirty="0" smtClean="0">
                <a:latin typeface="David" pitchFamily="34" charset="-79"/>
                <a:cs typeface="David" pitchFamily="34" charset="-79"/>
              </a:rPr>
              <a:t>לג</a:t>
            </a:r>
            <a:r>
              <a:rPr lang="he-IL" sz="4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4600" dirty="0">
                <a:latin typeface="David" pitchFamily="34" charset="-79"/>
                <a:cs typeface="David" pitchFamily="34" charset="-79"/>
              </a:rPr>
              <a:t>שְׁלֹשָׁה גְבִעִים מְשֻׁקָּדִים בַּקָּנֶה הָאֶחָד כַּפְתֹּר וָפֶרַח וּשְׁלֹשָׁה גְבִעִים מְשֻׁקָּדִים בַּקָּנֶה הָאֶחָד כַּפְתֹּר וָפָרַח כֵּן לְשֵׁשֶׁת הַקָּנִים הַיֹּצְאִים מִן-הַמְּנֹרָה. </a:t>
            </a:r>
            <a:endParaRPr lang="he-IL" sz="4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4600" b="1" dirty="0" smtClean="0">
                <a:latin typeface="David" pitchFamily="34" charset="-79"/>
                <a:cs typeface="David" pitchFamily="34" charset="-79"/>
              </a:rPr>
              <a:t>לד</a:t>
            </a:r>
            <a:r>
              <a:rPr lang="he-IL" sz="4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4600" dirty="0">
                <a:latin typeface="David" pitchFamily="34" charset="-79"/>
                <a:cs typeface="David" pitchFamily="34" charset="-79"/>
              </a:rPr>
              <a:t>וּבַמְּנֹרָה אַרְבָּעָה גְבִעִים מְשֻׁקָּדִים כַּפְתֹּרֶיהָ וּפְרָחֶיהָ. </a:t>
            </a:r>
            <a:endParaRPr lang="he-IL" sz="4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4600" b="1" dirty="0" smtClean="0">
                <a:latin typeface="David" pitchFamily="34" charset="-79"/>
                <a:cs typeface="David" pitchFamily="34" charset="-79"/>
              </a:rPr>
              <a:t>לה</a:t>
            </a:r>
            <a:r>
              <a:rPr lang="he-IL" sz="4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4600" dirty="0">
                <a:latin typeface="David" pitchFamily="34" charset="-79"/>
                <a:cs typeface="David" pitchFamily="34" charset="-79"/>
              </a:rPr>
              <a:t>וְכַפְתֹּר תַּחַת שְׁנֵי הַקָּנִים מִמֶּנָּה וְכַפְתֹּר תַּחַת שְׁנֵי הַקָּנִים מִמֶּנָּה וְכַפְתֹּר תַּחַת-שְׁנֵי הַקָּנִים מִמֶּנָּה לְשֵׁשֶׁת הַקָּנִים הַיֹּצְאִים מִן-הַמְּנֹרָה. </a:t>
            </a:r>
            <a:endParaRPr lang="he-IL" sz="4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4600" b="1" dirty="0" smtClean="0">
                <a:latin typeface="David" pitchFamily="34" charset="-79"/>
                <a:cs typeface="David" pitchFamily="34" charset="-79"/>
              </a:rPr>
              <a:t>לו</a:t>
            </a:r>
            <a:r>
              <a:rPr lang="he-IL" sz="4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4600" dirty="0">
                <a:latin typeface="David" pitchFamily="34" charset="-79"/>
                <a:cs typeface="David" pitchFamily="34" charset="-79"/>
              </a:rPr>
              <a:t>כַּפְתֹּרֵיהֶם וּקְנֹתָם מִמֶּנָּה יִהְיוּ כֻּלָּהּ מִקְשָׁה אַחַת זָהָב טָהוֹר. </a:t>
            </a:r>
            <a:endParaRPr lang="he-IL" sz="4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4600" b="1" dirty="0" smtClean="0">
                <a:latin typeface="David" pitchFamily="34" charset="-79"/>
                <a:cs typeface="David" pitchFamily="34" charset="-79"/>
              </a:rPr>
              <a:t>לז</a:t>
            </a:r>
            <a:r>
              <a:rPr lang="he-IL" sz="4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4600" dirty="0">
                <a:latin typeface="David" pitchFamily="34" charset="-79"/>
                <a:cs typeface="David" pitchFamily="34" charset="-79"/>
              </a:rPr>
              <a:t>וְעָשִׂיתָ אֶת-נֵרֹתֶיהָ שִׁבְעָה וְהֶעֱלָה אֶת-נֵרֹתֶיהָ וְהֵאִיר עַל-עֵבֶר פָּנֶיהָ. </a:t>
            </a:r>
            <a:endParaRPr lang="he-IL" sz="4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4600" b="1" dirty="0" smtClean="0">
                <a:latin typeface="David" pitchFamily="34" charset="-79"/>
                <a:cs typeface="David" pitchFamily="34" charset="-79"/>
              </a:rPr>
              <a:t>לח</a:t>
            </a:r>
            <a:r>
              <a:rPr lang="he-IL" sz="4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4600" dirty="0">
                <a:latin typeface="David" pitchFamily="34" charset="-79"/>
                <a:cs typeface="David" pitchFamily="34" charset="-79"/>
              </a:rPr>
              <a:t>וּמַלְקָחֶיהָ וּמַחְתֹּתֶיהָ זָהָב טָהוֹר. </a:t>
            </a:r>
            <a:endParaRPr lang="he-IL" sz="4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4600" b="1" dirty="0" smtClean="0">
                <a:latin typeface="David" pitchFamily="34" charset="-79"/>
                <a:cs typeface="David" pitchFamily="34" charset="-79"/>
              </a:rPr>
              <a:t>לט</a:t>
            </a:r>
            <a:r>
              <a:rPr lang="he-IL" sz="4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4600" dirty="0">
                <a:latin typeface="David" pitchFamily="34" charset="-79"/>
                <a:cs typeface="David" pitchFamily="34" charset="-79"/>
              </a:rPr>
              <a:t>כִּכָּר זָהָב טָהוֹר יַעֲשֶׂה אֹתָהּ אֵת כָּל-הַכֵּלִים הָאֵלֶּה. </a:t>
            </a:r>
            <a:endParaRPr lang="he-IL" sz="4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4600" b="1" dirty="0" smtClean="0">
                <a:latin typeface="David" pitchFamily="34" charset="-79"/>
                <a:cs typeface="David" pitchFamily="34" charset="-79"/>
              </a:rPr>
              <a:t>מ</a:t>
            </a:r>
            <a:r>
              <a:rPr lang="he-IL" sz="4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4600" dirty="0">
                <a:latin typeface="David" pitchFamily="34" charset="-79"/>
                <a:cs typeface="David" pitchFamily="34" charset="-79"/>
              </a:rPr>
              <a:t>וּרְאֵה וַעֲשֵׂה בְּתַבְנִיתָם אֲשֶׁר-אַתָּה מָרְאֶה בָּהָר</a:t>
            </a:r>
            <a:r>
              <a:rPr lang="he-IL" sz="4600" dirty="0" smtClean="0">
                <a:latin typeface="David" pitchFamily="34" charset="-79"/>
                <a:cs typeface="David" pitchFamily="34" charset="-79"/>
              </a:rPr>
              <a:t>.</a:t>
            </a:r>
            <a:endParaRPr lang="en-US" sz="4600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41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67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</a:t>
            </a:r>
            <a:r>
              <a:rPr lang="he-IL" sz="67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מנורה</a:t>
            </a:r>
            <a:endParaRPr lang="en-US" sz="67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2875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  <a:endParaRPr lang="he-IL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8587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כו:א-יד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7150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וְאֶת-הַמִּשְׁכָּן תַּעֲשֶׂה עֶשֶׂר יְרִיעֹת שֵׁשׁ מָשְׁזָר וּתְכֵלֶת וְאַרְגָּמָן וְתֹלַעַת שָׁנִי כְּרֻבִים מַעֲשֵׂה חֹשֵׁב תַּעֲשֶׂה אֹתָם.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אֹרֶךְ הַיְרִיעָה הָאַחַת שְׁמֹנֶה וְעֶשְׂרִים בָּאַמָּה וְרֹחַב אַרְבַּע בָּאַמָּה הַיְרִיעָה הָאֶחָת מִדָּה אַחַת לְכָל-הַיְרִיעֹת.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חֲמֵשׁ הַיְרִיעֹת תִּהְיֶיןָ חֹבְרֹת אִשָּׁה אֶל-אֲחֹתָהּ וְחָמֵשׁ יְרִיעֹת חֹבְרֹת אִשָּׁה אֶל-אֲחֹתָהּ.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לֻלְאֹת תְּכֵלֶת עַל שְׂפַת הַיְרִיעָה הָאֶחָת מִקָּצָה בַּחֹבָרֶת וְכֵן תַּעֲשֶׂה בִּשְׂפַת הַיְרִיעָה הַקִּיצוֹנָה בַּמַּחְבֶּרֶת הַשֵּׁנִית.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חֲמִשִּׁים לֻלָאֹת תַּעֲשֶׂה בַּיְרִיעָה הָאֶחָת וַחֲמִשִּׁים לֻלָאֹת תַּעֲשֶׂה בִּקְצֵה הַיְרִיעָה אֲשֶׁר בַּמַּחְבֶּרֶת הַשֵּׁנִית מַקְבִּילֹת הַלֻּלָאֹת אִשָּׁה אֶל-אֲחֹתָהּ.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חֲמִשִּׁים קַרְסֵי זָהָב וְחִבַּרְתָּ אֶת-הַיְרִיעֹת אִשָּׁה אֶל-אֲחֹתָהּ בַּקְּרָסִים וְהָיָה הַמִּשְׁכָּן אֶחָד.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יְרִיעֹת עִזִּים לְאֹהֶל עַל-הַמִּשְׁכָּן עַשְׁתֵּי-עֶשְׂרֵה יְרִיעֹת תַּעֲשֶׂה אֹתָם.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אֹרֶךְ הַיְרִיעָה הָאַחַת שְׁלֹשִׁים בָּאַמָּה וְרֹחַב אַרְבַּע בָּאַמָּה הַיְרִיעָה הָאֶחָת מִדָּה אַחַת לְעַשְׁתֵּי עֶשְׂרֵה יְרִיעֹת.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וְחִבַּרְתָּ אֶת-חֲמֵשׁ הַיְרִיעֹת לְבָד וְאֶת-שֵׁשׁ הַיְרִיעֹת לְבָד וְכָפַלְתָּ אֶת-הַיְרִיעָה הַשִּׁשִּׁית אֶל-מוּל פְּנֵי הָאֹהֶל.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חֲמִשִּׁים לֻלָאֹת עַל שְׂפַת הַיְרִיעָה הָאֶחָת הַקִּיצֹנָה בַּחֹבָרֶת וַחֲמִשִּׁים לֻלָאֹת עַל שְׂפַת הַיְרִיעָה הַחֹבֶרֶת הַשֵּׁנִית.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קַרְסֵי נְחֹשֶׁת חֲמִשִּׁים וְהֵבֵאתָ אֶת-הַקְּרָסִים בַּלֻּלָאֹת וְחִבַּרְתָּ אֶת-הָאֹהֶל וְהָיָה אֶחָד.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וְסֶרַח הָעֹדֵף בִּירִיעֹת הָאֹהֶל חֲצִי הַיְרִיעָה הָעֹדֶפֶת תִּסְרַח עַל אֲחֹרֵי הַמִּשְׁכָּן.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וְהָאַמָּה מִזֶּה וְהָאַמָּה מִזֶּה בָּעֹדֵף בְּאֹרֶךְ יְרִיעֹת הָאֹהֶל יִהְיֶה סָרוּחַ עַל-צִדֵּי הַמִּשְׁכָּן מִזֶּה וּמִזֶּה לְכַסֹּתוֹ.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מִכְסֶה לָאֹהֶל עֹרֹת אֵילִם מְאָדָּמִים וּמִכְסֵה עֹרֹת תְּחָשִׁים מִלְמָעְלָה. </a:t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51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יריעות</a:t>
            </a:r>
          </a:p>
          <a:p>
            <a:pPr marL="0" indent="0" algn="ctr" rtl="1">
              <a:buNone/>
            </a:pPr>
            <a:r>
              <a:rPr lang="en-GB" sz="45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(covers)</a:t>
            </a:r>
            <a:endParaRPr lang="en-US" sz="45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6435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  <a:endParaRPr lang="he-IL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4643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כו:טו-ל</a:t>
            </a:r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אֶת-הַקְּרָשִׁים לַמִּשְׁכָּן עֲצֵי שִׁטִּים עֹמְדִים.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עֶשֶׂר אַמּוֹת אֹרֶךְ הַקָּרֶשׁ וְאַמָּה וַחֲצִי הָאַמָּה רֹחַב הַקֶּרֶשׁ הָאֶחָד.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שְׁתֵּי יָדוֹת לַקֶּרֶשׁ הָאֶחָד מְשֻׁלָּבֹת אִשָּׁה אֶל-אֲחֹתָהּ כֵּן תַּעֲשֶׂה לְכֹל קַרְשֵׁי הַמִּשְׁכָּן.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אֶת-הַקְּרָשִׁים לַמִּשְׁכָּן עֶשְׂרִים קֶרֶשׁ לִפְאַת נֶגְבָּה תֵימָנָה.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וְאַרְבָּעִים אַדְנֵי-כֶסֶף תַּעֲשֶׂה תַּחַת עֶשְׂרִים הַקָּרֶשׁ שְׁנֵי אֲדָנִים תַּחַת-הַקֶּרֶשׁ הָאֶחָד לִשְׁתֵּי יְדֹתָיו וּשְׁנֵי אֲדָנִים תַּחַת-הַקֶּרֶשׁ הָאֶחָד לִשְׁתֵּי יְדֹתָיו.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וּלְצֶלַע הַמִּשְׁכָּן הַשֵּׁנִית לִפְאַת צָפוֹן עֶשְׂרִים קָרֶשׁ.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וְאַרְבָּעִים אַדְנֵיהֶם כָּסֶף שְׁנֵי אֲדָנִים תַּחַת הַקֶּרֶשׁ הָאֶחָד וּשְׁנֵי אֲדָנִים תַּחַת הַקֶּרֶשׁ הָאֶחָד.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וּלְיַרְכְּתֵי הַמִּשְׁכָּן יָמָּה תַּעֲשֶׂה שִׁשָּׁה קְרָשִׁים.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וּשְׁנֵי קְרָשִׁים תַּעֲשֶׂה לִמְקֻצְעֹת הַמִּשְׁכָּן בַּיַּרְכָתָיִם.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וְיִהְיוּ תֹאֲמִם מִלְּמַטָּה וְיַחְדָּו יִהְיוּ תַמִּים עַל-רֹאשׁוֹ אֶל-הַטַּבַּעַת הָאֶחָת כֵּן יִהְיֶה לִשְׁנֵיהֶם לִשְׁנֵי הַמִּקְצֹעֹת יִהְיוּ.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וְהָיוּ שְׁמֹנָה קְרָשִׁים וְאַדְנֵיהֶם כֶּסֶף שִׁשָּׁה עָשָׂר אֲדָנִים שְׁנֵי אֲדָנִים תַּחַת הַקֶּרֶשׁ הָאֶחָד וּשְׁנֵי אֲדָנִים תַּחַת הַקֶּרֶשׁ הָאֶחָד.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בְרִיחִם עֲצֵי שִׁטִּים חֲמִשָּׁה לְקַרְשֵׁי צֶלַע-הַמִּשְׁכָּן הָאֶחָד.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וַחֲמִשָּׁה בְרִיחִם לְקַרְשֵׁי צֶלַע-הַמִּשְׁכָּן הַשֵּׁנִית וַחֲמִשָּׁה בְרִיחִם לְקַרְשֵׁי צֶלַע הַמִּשְׁכָּן לַיַּרְכָתַיִם יָמָּה.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וְהַבְּרִיחַ הַתִּיכֹן בְּתוֹךְ הַקְּרָשִׁים מַבְרִחַ מִן-הַקָּצֶה אֶל-הַקָּצֶה.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וְאֶת-הַקְּרָשִׁים תְּצַפֶּה זָהָב וְאֶת-טַבְּעֹתֵיהֶם תַּעֲשֶׂה זָהָב בָּתִּים לַבְּרִיחִם וְצִפִּיתָ אֶת-הַבְּרִיחִם זָהָב.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וַהֲקֵמֹתָ אֶת-הַמִּשְׁכָּן כְּמִשְׁפָּטוֹ אֲשֶׁר הָרְאֵיתָ בָּהָר.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51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</a:t>
            </a:r>
            <a:r>
              <a:rPr lang="he-IL" sz="51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ctr">
              <a:buNone/>
            </a:pPr>
            <a:r>
              <a:rPr lang="en-GB" sz="45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(Beams which hold up </a:t>
            </a:r>
            <a:r>
              <a:rPr lang="he-IL" sz="45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יריעות </a:t>
            </a:r>
            <a:r>
              <a:rPr lang="en-GB" sz="45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)</a:t>
            </a:r>
            <a:endParaRPr lang="en-US" sz="45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1578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Topics in </a:t>
            </a:r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Sefer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Shemot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en-GB" b="1" dirty="0" smtClean="0">
              <a:solidFill>
                <a:schemeClr val="accent2"/>
              </a:solidFill>
              <a:latin typeface="Calibri" pitchFamily="34" charset="0"/>
              <a:cs typeface="David" pitchFamily="34" charset="-79"/>
            </a:endParaRPr>
          </a:p>
          <a:p>
            <a:pPr algn="l"/>
            <a:r>
              <a:rPr lang="he-IL" b="1" dirty="0" smtClean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יציאת מצרים</a:t>
            </a:r>
          </a:p>
          <a:p>
            <a:pPr algn="l"/>
            <a:r>
              <a:rPr lang="he-IL" b="1" dirty="0" smtClean="0">
                <a:solidFill>
                  <a:schemeClr val="accent3"/>
                </a:solidFill>
                <a:latin typeface="Calibri" pitchFamily="34" charset="0"/>
                <a:cs typeface="David" pitchFamily="34" charset="-79"/>
              </a:rPr>
              <a:t>ממצרים להר סיני (הכנה)</a:t>
            </a:r>
          </a:p>
          <a:p>
            <a:pPr algn="l"/>
            <a:r>
              <a:rPr lang="he-IL" b="1" dirty="0" smtClean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מעמד הר סיני</a:t>
            </a:r>
          </a:p>
          <a:p>
            <a:pPr algn="l"/>
            <a:r>
              <a:rPr lang="en-GB" b="1" dirty="0" smtClean="0">
                <a:solidFill>
                  <a:schemeClr val="accent3"/>
                </a:solidFill>
                <a:latin typeface="Calibri" pitchFamily="34" charset="0"/>
                <a:cs typeface="David" pitchFamily="34" charset="-79"/>
              </a:rPr>
              <a:t>Sampling of Jewish Law</a:t>
            </a:r>
          </a:p>
          <a:p>
            <a:pPr algn="l"/>
            <a:r>
              <a:rPr lang="en-GB" b="1" dirty="0" smtClean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Ceremony</a:t>
            </a:r>
            <a:endParaRPr lang="he-IL" b="1" dirty="0" smtClean="0">
              <a:solidFill>
                <a:schemeClr val="accent2"/>
              </a:solidFill>
              <a:latin typeface="Calibri" pitchFamily="34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5792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  <a:endParaRPr lang="he-IL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8600" y="228600"/>
            <a:ext cx="1981200" cy="21354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GB" sz="2800" u="sng" dirty="0" smtClean="0"/>
              <a:t>KEY</a:t>
            </a:r>
          </a:p>
          <a:p>
            <a:endParaRPr lang="en-GB" sz="2800" u="sng" dirty="0" smtClean="0"/>
          </a:p>
          <a:p>
            <a:r>
              <a:rPr lang="en-GB" sz="2800" b="1" dirty="0" err="1" smtClean="0">
                <a:solidFill>
                  <a:schemeClr val="accent5"/>
                </a:solidFill>
              </a:rPr>
              <a:t>Keilim</a:t>
            </a:r>
            <a:endParaRPr lang="en-GB" sz="2800" b="1" dirty="0" smtClean="0">
              <a:solidFill>
                <a:schemeClr val="accent5"/>
              </a:solidFill>
            </a:endParaRPr>
          </a:p>
          <a:p>
            <a:r>
              <a:rPr lang="en-GB" sz="2800" b="1" dirty="0" smtClean="0">
                <a:solidFill>
                  <a:schemeClr val="accent2"/>
                </a:solidFill>
              </a:rPr>
              <a:t>Structure</a:t>
            </a:r>
            <a:endParaRPr lang="he-IL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13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כו:לא-לז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לא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פָרֹכֶת תְּכֵלֶת וְאַרְגָּמָן וְתוֹלַעַת שָׁנִי וְשֵׁשׁ מָשְׁזָר מַעֲשֵׂה חֹשֵׁב יַעֲשֶׂה אֹתָהּ כְּרֻבִים.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וְנָתַתָּה אֹתָהּ עַל-אַרְבָּעָה עַמּוּדֵי שִׁטִּים מְצֻפִּים זָהָב וָוֵיהֶם זָהָב עַל-אַרְבָּעָה אַדְנֵי-כָסֶף.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וְנָתַתָּה אֶת-הַפָּרֹכֶת תַּחַת הַקְּרָסִים וְהֵבֵאתָ שָׁמָּה מִבֵּית לַפָּרֹכֶת אֵת אֲרוֹן הָעֵדוּת וְהִבְדִּילָה הַפָּרֹכֶת לָכֶם בֵּין הַקֹּדֶשׁ וּבֵין קֹדֶשׁ הַקֳּדָשִׁים.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וְנָתַתָּ אֶת-הַכַּפֹּרֶת עַל אֲרוֹן הָעֵדֻת בְּקֹדֶשׁ הַקֳּדָשִׁים.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וְשַׂמְתָּ אֶת-הַשֻּׁלְחָן מִחוּץ לַפָּרֹכֶת וְאֶת-הַמְּנֹרָה נֹכַח הַשֻּׁלְחָן עַל צֶלַע הַמִּשְׁכָּן תֵּימָנָה וְהַשֻּׁלְחָן תִּתֵּן עַל-צֶלַע צָפוֹן.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מָסָךְ לְפֶתַח הָאֹהֶל תְּכֵלֶת וְאַרְגָּמָן וְתוֹלַעַת שָׁנִי וְשֵׁשׁ מָשְׁזָר מַעֲשֵׂה רֹקֵם.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לַמָּסָךְ חֲמִשָּׁה עַמּוּדֵי שִׁטִּים וְצִפִּיתָ אֹתָם זָהָב וָוֵיהֶם זָהָב וְיָצַקְתָּ לָהֶם חֲמִשָּׁה אַדְנֵי נְחֹשֶׁת.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46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פרוכת</a:t>
            </a:r>
            <a:endParaRPr lang="en-US" sz="46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1773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  <a:endParaRPr lang="he-IL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8600" y="228600"/>
            <a:ext cx="1981200" cy="21354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GB" sz="2800" u="sng" dirty="0" smtClean="0"/>
              <a:t>KEY</a:t>
            </a:r>
          </a:p>
          <a:p>
            <a:endParaRPr lang="en-GB" sz="2800" u="sng" dirty="0" smtClean="0"/>
          </a:p>
          <a:p>
            <a:r>
              <a:rPr lang="en-GB" sz="2800" b="1" dirty="0" err="1" smtClean="0">
                <a:solidFill>
                  <a:schemeClr val="accent5"/>
                </a:solidFill>
              </a:rPr>
              <a:t>Keilim</a:t>
            </a:r>
            <a:endParaRPr lang="en-GB" sz="2800" b="1" dirty="0" smtClean="0">
              <a:solidFill>
                <a:schemeClr val="accent5"/>
              </a:solidFill>
            </a:endParaRPr>
          </a:p>
          <a:p>
            <a:r>
              <a:rPr lang="en-GB" sz="2800" b="1" dirty="0" smtClean="0">
                <a:solidFill>
                  <a:schemeClr val="accent2"/>
                </a:solidFill>
              </a:rPr>
              <a:t>Structure</a:t>
            </a:r>
            <a:endParaRPr lang="he-IL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68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כז:א-ח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054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אֶת-הַמִּזְבֵּחַ עֲצֵי שִׁטִּים חָמֵשׁ אַמּוֹת אֹרֶךְ וְחָמֵשׁ אַמּוֹת רֹחַב רָבוּעַ יִהְיֶה הַמִּזְבֵּחַ וְשָׁלֹשׁ אַמּוֹת קֹמָתוֹ.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קַרְנֹתָיו עַל אַרְבַּע פִּנֹּתָיו מִמֶּנּוּ תִּהְיֶיןָ קַרְנֹתָיו וְצִפִּיתָ אֹתוֹ נְחֹשֶׁת.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סִּירֹתָיו לְדַשְּׁנוֹ וְיָעָיו וּמִזְרְקֹתָיו וּמִזְלְגֹתָיו וּמַחְתֹּתָיו לְכָל-כֵּלָיו תַּעֲשֶׂה נְחֹשֶׁת.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לּוֹ מִכְבָּר מַעֲשֵׂה רֶשֶׁת נְחֹשֶׁת וְעָשִׂיתָ עַל-הָרֶשֶׁת אַרְבַּע טַבְּעֹת נְחֹשֶׁת עַל אַרְבַּע קְצוֹתָיו.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וְנָתַתָּה אֹתָהּ תַּחַת כַּרְכֹּב הַמִּזְבֵּחַ מִלְּמָטָּה וְהָיְתָה הָרֶשֶׁת עַד חֲצִי הַמִּזְבֵּחַ.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בַדִּים לַמִּזְבֵּחַ בַּדֵּי עֲצֵי שִׁטִּים וְצִפִּיתָ אֹתָם נְחֹשֶׁת.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וְהוּבָא אֶת-בַּדָּיו בַּטַּבָּעֹת וְהָיוּ הַבַּדִּים עַל-שְׁתֵּי צַלְעֹת הַמִּזְבֵּחַ בִּשְׂאֵת אֹתוֹ.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נְבוּב לֻחֹת תַּעֲשֶׂה אֹתוֹ כַּאֲשֶׁר הֶרְאָה אֹתְךָ בָּהָר כֵּן יַעֲשׂוּ.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46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</a:t>
            </a:r>
            <a:r>
              <a:rPr lang="he-IL" sz="46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מזבח הנחשת</a:t>
            </a:r>
            <a:endParaRPr lang="en-US" sz="46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7839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  <a:endParaRPr lang="he-IL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8600" y="228600"/>
            <a:ext cx="1981200" cy="21354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GB" sz="2800" u="sng" dirty="0" smtClean="0"/>
              <a:t>KEY</a:t>
            </a:r>
          </a:p>
          <a:p>
            <a:endParaRPr lang="en-GB" sz="2800" u="sng" dirty="0" smtClean="0"/>
          </a:p>
          <a:p>
            <a:r>
              <a:rPr lang="en-GB" sz="2800" b="1" dirty="0" err="1" smtClean="0">
                <a:solidFill>
                  <a:schemeClr val="accent5"/>
                </a:solidFill>
              </a:rPr>
              <a:t>Keilim</a:t>
            </a:r>
            <a:endParaRPr lang="en-GB" sz="2800" b="1" dirty="0" smtClean="0">
              <a:solidFill>
                <a:schemeClr val="accent5"/>
              </a:solidFill>
            </a:endParaRPr>
          </a:p>
          <a:p>
            <a:r>
              <a:rPr lang="en-GB" sz="2800" b="1" dirty="0" smtClean="0">
                <a:solidFill>
                  <a:schemeClr val="accent2"/>
                </a:solidFill>
              </a:rPr>
              <a:t>Structure</a:t>
            </a:r>
            <a:endParaRPr lang="he-IL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7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כז:ט-יט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וְעָשִׂיתָ אֵת חֲצַר הַמִּשְׁכָּן לִפְאַת נֶגֶב-תֵּימָנָה קְלָעִים לֶחָצֵר שֵׁשׁ מָשְׁזָר מֵאָה בָאַמָּה אֹרֶךְ לַפֵּאָה הָאֶחָת.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וְעַמֻּדָיו עֶשְׂרִים וְאַדְנֵיהֶם עֶשְׂרִים נְחֹשֶׁת וָוֵי הָעַמֻּדִים וַחֲשֻׁקֵיהֶם כָּסֶף.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וְכֵן לִפְאַת צָפוֹן בָּאֹרֶךְ קְלָעִים מֵאָה אֹרֶךְ וְעַמֻּדָו עֶשְׂרִים וְאַדְנֵיהֶם עֶשְׂרִים נְחֹשֶׁת וָוֵי הָעַמֻּדִים וַחֲשֻׁקֵיהֶם כָּסֶף.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וְרֹחַב הֶחָצֵר לִפְאַת-יָם קְלָעִים חֲמִשִּׁים אַמָּה עַמֻּדֵיהֶם עֲשָׂרָה וְאַדְנֵיהֶם עֲשָׂרָה.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וְרֹחַב הֶחָצֵר לִפְאַת קֵדְמָה מִזְרָחָה חֲמִשִּׁים אַמָּה.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וַחֲמֵשׁ עֶשְׂרֵה אַמָּה קְלָעִים לַכָּתֵף עַמֻּדֵיהֶם שְׁלֹשָׁה וְאַדְנֵיהֶם שְׁלֹשָׁה.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וְלַכָּתֵף הַשֵּׁנִית חֲמֵשׁ עֶשְׂרֵה קְלָעִים עַמֻּדֵיהֶם שְׁלֹשָׁה וְאַדְנֵיהֶם שְׁלֹשָׁה.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וּלְשַׁעַר הֶחָצֵר מָסָךְ עֶשְׂרִים אַמָּה תְּכֵלֶת וְאַרְגָּמָן וְתוֹלַעַת שָׁנִי וְשֵׁשׁ מָשְׁזָר מַעֲשֵׂה רֹקֵם עַמֻּדֵיהֶם אַרְבָּעָה וְאַדְנֵיהֶם אַרְבָּעָה.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כָּל-עַמּוּדֵי הֶחָצֵר סָבִיב מְחֻשָּׁקִים כֶּסֶף וָוֵיהֶם כָּסֶף וְאַדְנֵיהֶם נְחֹשֶׁת.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אֹרֶךְ הֶחָצֵר מֵאָה בָאַמָּה וְרֹחַב חֲמִשִּׁים בַּחֲמִשִּׁים וְקֹמָה חָמֵשׁ אַמּוֹת שֵׁשׁ מָשְׁזָר וְאַדְנֵיהֶם נְחֹשֶׁת.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לְכֹל כְּלֵי הַמִּשְׁכָּן בְּכֹל עֲבֹדָתוֹ וְכָל-יְתֵדֹתָיו וְכָל-יִתְדֹת הֶחָצֵר נְחֹשֶׁת.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46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חצר המשכן</a:t>
            </a:r>
            <a:endParaRPr lang="en-US" sz="46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376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  <a:endParaRPr lang="he-IL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8600" y="228600"/>
            <a:ext cx="1981200" cy="21354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GB" sz="2800" u="sng" dirty="0" smtClean="0"/>
              <a:t>KEY</a:t>
            </a:r>
          </a:p>
          <a:p>
            <a:endParaRPr lang="en-GB" sz="2800" u="sng" dirty="0" smtClean="0"/>
          </a:p>
          <a:p>
            <a:r>
              <a:rPr lang="en-GB" sz="2800" b="1" dirty="0" err="1" smtClean="0">
                <a:solidFill>
                  <a:schemeClr val="accent5"/>
                </a:solidFill>
              </a:rPr>
              <a:t>Keilim</a:t>
            </a:r>
            <a:endParaRPr lang="en-GB" sz="2800" b="1" dirty="0" smtClean="0">
              <a:solidFill>
                <a:schemeClr val="accent5"/>
              </a:solidFill>
            </a:endParaRPr>
          </a:p>
          <a:p>
            <a:r>
              <a:rPr lang="en-GB" sz="2800" b="1" dirty="0" smtClean="0">
                <a:solidFill>
                  <a:schemeClr val="accent2"/>
                </a:solidFill>
              </a:rPr>
              <a:t>Structure</a:t>
            </a:r>
            <a:endParaRPr lang="he-IL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23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כז:כ-כא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וְאַתָּה תְּצַוֶּה אֶת-בְּנֵי יִשְׂרָאֵל וְיִקְחוּ אֵלֶיךָ שֶׁמֶן זַיִת זָךְ כָּתִית לַמָּאוֹר לְהַעֲלֹת נֵר תָּמִיד.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בְּאֹהֶל מוֹעֵד מִחוּץ לַפָּרֹכֶת אֲשֶׁר עַל-הָעֵדֻת יַעֲרֹךְ אֹתוֹ אַהֲרֹן וּבָנָיו מֵעֶרֶב עַד-בֹּקֶר לִפְנֵי יְהוָה חֻקַּת עוֹלָם לְדֹרֹתָם מֵאֵת בְּנֵי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יִשְׂרָאֵל.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36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36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</a:t>
            </a:r>
            <a:r>
              <a:rPr lang="he-IL" sz="36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שמן</a:t>
            </a:r>
            <a:endParaRPr lang="en-US" sz="36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6186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  <a:endParaRPr lang="he-IL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8600" y="228600"/>
            <a:ext cx="1981200" cy="21354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GB" sz="2800" u="sng" dirty="0" smtClean="0"/>
              <a:t>KEY</a:t>
            </a:r>
          </a:p>
          <a:p>
            <a:endParaRPr lang="en-GB" sz="2800" u="sng" dirty="0" smtClean="0"/>
          </a:p>
          <a:p>
            <a:r>
              <a:rPr lang="en-GB" sz="2800" b="1" dirty="0" err="1" smtClean="0">
                <a:solidFill>
                  <a:schemeClr val="accent5"/>
                </a:solidFill>
              </a:rPr>
              <a:t>Keilim</a:t>
            </a:r>
            <a:endParaRPr lang="en-GB" sz="2800" b="1" dirty="0" smtClean="0">
              <a:solidFill>
                <a:schemeClr val="accent5"/>
              </a:solidFill>
            </a:endParaRPr>
          </a:p>
          <a:p>
            <a:r>
              <a:rPr lang="en-GB" sz="2800" b="1" dirty="0" smtClean="0">
                <a:solidFill>
                  <a:schemeClr val="accent2"/>
                </a:solidFill>
              </a:rPr>
              <a:t>Structure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0" y="563880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4"/>
                </a:solidFill>
              </a:rPr>
              <a:t>שמן</a:t>
            </a:r>
            <a:endParaRPr lang="he-IL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41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" grpId="0" animBg="1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14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כח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562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וְאַתָּה הַקְרֵב אֵלֶיךָ אֶת-אַהֲרֹן אָחִיךָ וְאֶת-בָּנָיו אִתּוֹ מִתּוֹךְ בְּנֵי יִשְׂרָאֵל לְכַהֲנוֹ-לִי אַהֲרֹן נָדָב וַאֲבִיהוּא אֶלְעָזָר וְאִיתָמָר בְּנֵי אַהֲרֹן.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וְעָשִׂיתָ בִגְדֵי-קֹדֶשׁ לְאַהֲרֹן אָחִיךָ לְכָבוֹד וּלְתִפְאָרֶת.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וְאַתָּה תְּדַבֵּר אֶל-כָּל-חַכְמֵי-לֵב אֲשֶׁר מִלֵּאתִיו רוּחַ חָכְמָה וְעָשׂוּ אֶת-בִּגְדֵי אַהֲרֹן לְקַדְּשׁוֹ לְכַהֲנוֹ-לִי.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וְאֵלֶּה הַבְּגָדִים אֲשֶׁר יַעֲשׂוּ חֹשֶׁן וְאֵפוֹד וּמְעִיל וּכְתֹנֶת תַּשְׁבֵּץ מִצְנֶפֶת וְאַבְנֵט וְעָשׂוּ בִגְדֵי-קֹדֶשׁ לְאַהֲרֹן אָחִיךָ וּלְבָנָיו לְכַהֲנוֹ-לִי.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וְהֵם יִקְחוּ אֶת-הַזָּהָב וְאֶת-הַתְּכֵלֶת וְאֶת-הָאַרְגָּמָן וְאֶת-תּוֹלַעַת הַשָּׁנִי וְאֶת-הַשֵּׁשׁ.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וְעָשׂוּ אֶת-הָאֵפֹד זָהָב תְּכֵלֶת וְאַרְגָּמָן תּוֹלַעַת שָׁנִי וְשֵׁשׁ מָשְׁזָר מַעֲשֵׂה חֹשֵׁב.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שְׁתֵּי כְתֵפֹת חֹבְרֹת יִהְיֶה-לּוֹ אֶל-שְׁנֵי קְצוֹתָיו וְחֻבָּר.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וְחֵשֶׁב אֲפֻדָּתוֹ אֲשֶׁר עָלָיו כְּמַעֲשֵׂהוּ מִמֶּנּוּ יִהְיֶה זָהָב תְּכֵלֶת וְאַרְגָּמָן וְתוֹלַעַת שָׁנִי וְשֵׁשׁ מָשְׁזָר.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וְלָקַחְתָּ אֶת-שְׁתֵּי אַבְנֵי-שֹׁהַם וּפִתַּחְתָּ עֲלֵיהֶם שְׁמוֹת בְּנֵי יִשְׂרָאֵל.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שִׁשָּׁה מִשְּׁמֹתָם עַל הָאֶבֶן הָאֶחָת וְאֶת-שְׁמוֹת הַשִּׁשָּׁה הַנּוֹתָרִים עַל-הָאֶבֶן הַשֵּׁנִית כְּתוֹלְדֹתָם.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מַעֲשֵׂה חָרַשׁ אֶבֶן פִּתּוּחֵי חֹתָם תְּפַתַּח אֶת-שְׁתֵּי הָאֲבָנִים עַל-שְׁמֹת בְּנֵי יִשְׂרָאֵל מֻסַבֹּת מִשְׁבְּצוֹת זָהָב תַּעֲשֶׂה אֹתָם.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וְשַׂמְתָּ אֶת-שְׁתֵּי הָאֲבָנִים עַל כִּתְפֹת הָאֵפֹד אַבְנֵי זִכָּרֹן לִבְנֵי יִשְׂרָאֵל וְנָשָׂא אַהֲרֹן אֶת-שְׁמוֹתָם לִפְנֵי יְהוָה עַל-שְׁתֵּי כְתֵפָיו לְזִכָּרֹן.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000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וְעָשִׂיתָ מִשְׁבְּצֹת זָהָב.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וּשְׁתֵּי שַׁרְשְׁרֹת זָהָב טָהוֹר מִגְבָּלֹת תַּעֲשֶׂה אֹתָם מַעֲשֵׂה עֲבֹת וְנָתַתָּה אֶת-שַׁרְשְׁרֹת הָעֲבֹתֹת עַל-הַמִּשְׁבְּצֹת.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en-US" sz="20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0815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happens next?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 smtClean="0">
              <a:solidFill>
                <a:schemeClr val="accent2"/>
              </a:solidFill>
            </a:endParaRPr>
          </a:p>
          <a:p>
            <a:r>
              <a:rPr lang="en-GB" b="1" dirty="0" smtClean="0">
                <a:solidFill>
                  <a:schemeClr val="accent2"/>
                </a:solidFill>
              </a:rPr>
              <a:t>After the ceremony we expect to receive the rest of the laws.</a:t>
            </a:r>
          </a:p>
          <a:p>
            <a:endParaRPr lang="en-GB" b="1" dirty="0" smtClean="0">
              <a:solidFill>
                <a:schemeClr val="accent3"/>
              </a:solidFill>
            </a:endParaRPr>
          </a:p>
          <a:p>
            <a:r>
              <a:rPr lang="en-GB" b="1" dirty="0" smtClean="0">
                <a:solidFill>
                  <a:schemeClr val="accent3"/>
                </a:solidFill>
              </a:rPr>
              <a:t>G-d should tell them to Moshe who should then relay them to </a:t>
            </a:r>
            <a:r>
              <a:rPr lang="en-GB" b="1" dirty="0" err="1" smtClean="0">
                <a:solidFill>
                  <a:schemeClr val="accent3"/>
                </a:solidFill>
              </a:rPr>
              <a:t>Bnei</a:t>
            </a:r>
            <a:r>
              <a:rPr lang="en-GB" b="1" dirty="0" smtClean="0">
                <a:solidFill>
                  <a:schemeClr val="accent3"/>
                </a:solidFill>
              </a:rPr>
              <a:t> Yisrael.</a:t>
            </a:r>
            <a:endParaRPr lang="he-IL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3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כח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562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וְעָשִׂיתָ חֹשֶׁן מִשְׁפָּט מַעֲשֵׂה חֹשֵׁב כְּמַעֲשֵׂה אֵפֹד תַּעֲשֶׂנּוּ זָהָב תְּכֵלֶת וְאַרְגָּמָן וְתוֹלַעַת שָׁנִי וְשֵׁשׁ מָשְׁזָר תַּעֲשֶׂה אֹתוֹ.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רָבוּעַ יִהְיֶה כָּפוּל זֶרֶת אָרְכּוֹ וְזֶרֶת רָחְבּוֹ.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וּמִלֵּאתָ בוֹ מִלֻּאַת אֶבֶן אַרְבָּעָה טוּרִים אָבֶן טוּר אֹדֶם פִּטְדָה וּבָרֶקֶת הַטּוּר הָאֶחָד.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וְהַטּוּר הַשֵּׁנִי נֹפֶךְ סַפִּיר וְיָהֲלֹם.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וְהַטּוּר הַשְּׁלִישִׁי לֶשֶׁם שְׁבוֹ וְאַחְלָמָה.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וְהַטּוּר הָרְבִיעִי תַּרְשִׁישׁ וְשֹׁהַם וְיָשְׁפֵה מְשֻׁבָּצִים זָהָב יִהְיוּ בְּמִלּוּאֹתָם.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וְהָאֲבָנִים תִּהְיֶיןָ עַל-שְׁמֹת בְּנֵי-יִשְׂרָאֵל שְׁתֵּים עֶשְׂרֵה עַל-שְׁמֹתָם פִּתּוּחֵי חוֹתָם אִישׁ עַל-שְׁמוֹ תִּהְיֶיןָ לִשְׁנֵי עָשָׂר שָׁבֶט.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וְעָשִׂיתָ עַל-הַחֹשֶׁן שַׁרְשֹׁת גַּבְלֻת מַעֲשֵׂה עֲבֹת זָהָב טָהוֹר.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וְהָאֲבָנִים תִּהְיֶיןָ עַל-שְׁמֹת בְּנֵי-יִשְׂרָאֵל שְׁתֵּים עֶשְׂרֵה עַל-שְׁמֹתָם פִּתּוּחֵי חוֹתָם אִישׁ עַל-שְׁמוֹ תִּהְיֶיןָ לִשְׁנֵי עָשָׂר שָׁבֶט.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וְעָשִׂיתָ עַל-הַחֹשֶׁן שַׁרְשֹׁת גַּבְלֻת מַעֲשֵׂה עֲבֹת זָהָב טָהוֹר.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וְעָשִׂיתָ עַל-הַחֹשֶׁן שְׁתֵּי טַבְּעוֹת זָהָב וְנָתַתָּ אֶת-שְׁתֵּי הַטַּבָּעוֹת עַל-שְׁנֵי קְצוֹת הַחֹשֶׁן.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וְנָתַתָּה אֶת-שְׁתֵּי עֲבֹתֹת הַזָּהָב עַל-שְׁתֵּי הַטַּבָּעֹת אֶל-קְצוֹת הַחֹשֶׁן.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וְאֵת שְׁתֵּי קְצוֹת שְׁתֵּי הָעֲבֹתֹת תִּתֵּן עַל-שְׁתֵּי הַמִּשְׁבְּצוֹת וְנָתַתָּה עַל-כִּתְפוֹת הָאֵפֹד אֶל-מוּל פָּנָיו.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וְעָשִׂיתָ שְׁתֵּי טַבְּעוֹת זָהָב וְשַׂמְתָּ אֹתָם עַל-שְׁנֵי קְצוֹת הַחֹשֶׁן עַל-שְׂפָתוֹ אֲשֶׁר אֶל-עֵבֶר הָאֵפֹד בָּיְתָה.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וְעָשִׂיתָ שְׁתֵּי טַבְּעוֹת זָהָב וְנָתַתָּה אֹתָם עַל-שְׁתֵּי כִתְפוֹת הָאֵפוֹד מִלְּמַטָּה מִמּוּל פָּנָיו לְעֻמַּת מַחְבַּרְתּוֹ מִמַּעַל לְחֵשֶׁב הָאֵפוֹד.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וְיִרְכְּסוּ אֶת-הַחֹשֶׁן מִטַּבְּעֹתָו אֶל-טַבְּעֹת הָאֵפוֹד בִּפְתִיל תְּכֵלֶת לִהְיוֹת עַל-חֵשֶׁב הָאֵפוֹד וְלֹא-יִזַּח הַחֹשֶׁן מֵעַל הָאֵפוֹד.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וְנָשָׂא אַהֲרֹן אֶת-שְׁמוֹת בְּנֵי-יִשְׂרָאֵל בְּחֹשֶׁן הַמִּשְׁפָּט עַל-לִבּוֹ בְּבֹאוֹ אֶל-הַקֹּדֶשׁ לְזִכָּרֹן לִפְנֵי-יְהוָה תָּמִיד.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וְנָתַתָּ אֶל-חֹשֶׁן הַמִּשְׁפָּט אֶת-הָאוּרִים וְאֶת-הַתֻּמִּים וְהָיוּ עַל-לֵב אַהֲרֹן בְּבֹאוֹ לִפְנֵי יְהוָה וְנָשָׂא אַהֲרֹן אֶת-מִשְׁפַּט בְּנֵי-יִשְׂרָאֵל עַל-לִבּוֹ לִפְנֵי יְהוָה תָּמִיד.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en-US" sz="20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1757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כח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562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לא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וְעָשִׂיתָ אֶת-מְעִיל הָאֵפוֹד כְּלִיל תְּכֵלֶת.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וְהָיָה פִי-רֹאשׁוֹ בְּתוֹכוֹ שָׂפָה יִהְיֶה לְפִיו סָבִיב מַעֲשֵׂה אֹרֵג כְּפִי תַחְרָא יִהְיֶה-לּוֹ לֹא יִקָּרֵעַ.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וְעָשִׂיתָ עַל-שׁוּלָיו רִמֹּנֵי תְּכֵלֶת וְאַרְגָּמָן וְתוֹלַעַת שָׁנִי עַל-שׁוּלָיו סָבִיב וּפַעֲמֹנֵי זָהָב בְּתוֹכָם סָבִיב.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לד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פַּעֲמֹן זָהָב וְרִמּוֹן פַּעֲמֹן זָהָב וְרִמּוֹן עַל-שׁוּלֵי הַמְּעִיל סָבִיב.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לה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וְהָיָה עַל-אַהֲרֹן לְשָׁרֵת וְנִשְׁמַע קוֹלוֹ בְּבֹאוֹ אֶל-הַקֹּדֶשׁ לִפְנֵי יְהוָה וּבְצֵאתוֹ וְלֹא יָמוּת.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לו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וְעָשִׂיתָ צִּיץ זָהָב טָהוֹר וּפִתַּחְתָּ עָלָיו פִּתּוּחֵי חֹתָם קֹדֶשׁ לַיהוָה.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וְשַׂמְתָּ אֹתוֹ עַל-פְּתִיל תְּכֵלֶת וְהָיָה עַל-הַמִּצְנָפֶת אֶל-מוּל פְּנֵי-הַמִּצְנֶפֶת יִהְיֶה.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וְהָיָה עַל-מֵצַח אַהֲרֹן וְנָשָׂא אַהֲרֹן אֶת-עֲו‍ֹן הַקֳּדָשִׁים אֲשֶׁר יַקְדִּישׁוּ בְּנֵי יִשְׂרָאֵל לְכָל-מַתְּנֹת קָדְשֵׁיהֶם וְהָיָה עַל-מִצְחוֹ תָּמִיד לְרָצוֹן לָהֶם לִפְנֵי יְהוָה.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לט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וְשִׁבַּצְתָּ הַכְּתֹנֶת שֵׁשׁ וְעָשִׂיתָ מִצְנֶפֶת שֵׁשׁ וְאַבְנֵט תַּעֲשֶׂה מַעֲשֵׂה רֹקֵם.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מ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וְלִבְנֵי אַהֲרֹן תַּעֲשֶׂה כֻתֳּנֹת וְעָשִׂיתָ לָהֶם אַבְנֵטִים וּמִגְבָּעוֹת תַּעֲשֶׂה לָהֶם לְכָבוֹד וּלְתִפְאָרֶת.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מא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וְהִלְבַּשְׁתָּ אֹתָם אֶת-אַהֲרֹן אָחִיךָ וְאֶת-בָּנָיו אִתּוֹ וּמָשַׁחְתָּ אֹתָם וּמִלֵּאתָ אֶת-יָדָם וְקִדַּשְׁתָּ אֹתָם וְכִהֲנוּ לִי.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מב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וַעֲשֵׂה לָהֶם מִכְנְסֵי-בָד לְכַסּוֹת בְּשַׂר עֶרְוָה מִמָּתְנַיִם וְעַד-יְרֵכַיִם יִהְיוּ.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מג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וְהָיוּ עַל-אַהֲרֹן וְעַל-בָּנָיו בְּבֹאָם אֶל-אֹהֶל מוֹעֵד אוֹ בְגִשְׁתָּם אֶל-הַמִּזְבֵּחַ לְשָׁרֵת בַּקֹּדֶשׁ וְלֹא-יִשְׂאוּ עָו‍ֹן וָמֵתוּ חֻקַּת עוֹלָם לוֹ וּלְזַרְעוֹ אַחֲרָיו.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16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1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</a:t>
            </a:r>
            <a:r>
              <a:rPr lang="he-IL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בגדי כהונה</a:t>
            </a:r>
            <a:endParaRPr lang="en-US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sz="16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4556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בגדי כהונה</a:t>
            </a:r>
            <a:endParaRPr lang="he-IL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0" y="510540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4"/>
                </a:solidFill>
              </a:rPr>
              <a:t>שמן</a:t>
            </a:r>
            <a:endParaRPr lang="he-IL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20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כט:א-לז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וְזֶה הַדָּבָר אֲשֶׁר-תַּעֲשֶׂה לָהֶם לְקַדֵּשׁ אֹתָם לְכַהֵן לִי לְקַח פַּר אֶחָד בֶּן-בָּקָר וְאֵילִם שְׁנַיִם תְּמִימִם. </a:t>
            </a: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וְלֶחֶם מַצּוֹת וְחַלֹּת מַצֹּת בְּלוּלֹת בַּשֶּׁמֶן וּרְקִיקֵי מַצּוֹת מְשֻׁחִים בַּשָּׁמֶן סֹלֶת חִטִּים תַּעֲשֶׂה אֹתָם. </a:t>
            </a:r>
            <a:r>
              <a:rPr lang="he-IL" sz="2000" b="1" dirty="0">
                <a:cs typeface="David" pitchFamily="34" charset="-79"/>
              </a:rPr>
              <a:t>ג</a:t>
            </a:r>
            <a:r>
              <a:rPr lang="he-IL" sz="2000" dirty="0">
                <a:cs typeface="David" pitchFamily="34" charset="-79"/>
              </a:rPr>
              <a:t> וְנָתַתָּ אוֹתָם עַל-סַל אֶחָד וְהִקְרַבְתָּ אֹתָם בַּסָּל וְאֶת-הַפָּר וְאֵת שְׁנֵי הָאֵילִם. </a:t>
            </a: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וְאֶת-אַהֲרֹן וְאֶת-בָּנָיו תַּקְרִיב אֶל-פֶּתַח אֹהֶל מוֹעֵד וְרָחַצְתָּ אֹתָם בַּמָּיִם. </a:t>
            </a: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וְלָקַחְתָּ אֶת-הַבְּגָדִים וְהִלְבַּשְׁתָּ אֶת-אַהֲרֹן אֶת-הַכֻּתֹּנֶת וְאֵת מְעִיל הָאֵפֹד וְאֶת-הָאֵפֹד וְאֶת-הַחֹשֶׁן וְאָפַדְתָּ לוֹ בְּחֵשֶׁב הָאֵפֹד. </a:t>
            </a: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וְשַׂמְתָּ הַמִּצְנֶפֶת עַל-רֹאשׁוֹ וְנָתַתָּ אֶת-נֵזֶר הַקֹּדֶשׁ עַל-הַמִּצְנָפֶת. </a:t>
            </a: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וְלָקַחְתָּ אֶת-שֶׁמֶן הַמִּשְׁחָה וְיָצַקְתָּ עַל-רֹאשׁוֹ וּמָשַׁחְתָּ אֹתוֹ. </a:t>
            </a: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וְאֶת-בָּנָיו תַּקְרִיב וְהִלְבַּשְׁתָּם כֻּתֳּנֹת. </a:t>
            </a: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וְחָגַרְתָּ אֹתָם אַבְנֵט אַהֲרֹן וּבָנָיו וְחָבַשְׁתָּ לָהֶם מִגְבָּעֹת וְהָיְתָה לָהֶם כְּהֻנָּה לְחֻקַּת עוֹלָם וּמִלֵּאתָ יַד-אַהֲרֹן וְיַד-בָּנָיו. </a:t>
            </a: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וְהִקְרַבְתָּ אֶת-הַפָּר לִפְנֵי אֹהֶל מוֹעֵד וְסָמַךְ אַהֲרֹן וּבָנָיו אֶת-יְדֵיהֶם עַל-רֹאשׁ הַפָּר. </a:t>
            </a: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וְשָׁחַטְתָּ אֶת-הַפָּר לִפְנֵי יְהוָה פֶּתַח אֹהֶל מוֹעֵד. </a:t>
            </a: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וְלָקַחְתָּ מִדַּם הַפָּר וְנָתַתָּה עַל-קַרְנֹת הַמִּזְבֵּחַ בְּאֶצְבָּעֶךָ וְאֶת-כָּל-הַדָּם תִּשְׁפֹּךְ אֶל-יְסוֹד הַמִּזְבֵּחַ. </a:t>
            </a: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וְלָקַחְתָּ אֶת-כָּל-הַחֵלֶב הַמְכַסֶּה אֶת-הַקֶּרֶב וְאֵת הַיֹּתֶרֶת עַל-הַכָּבֵד וְאֵת שְׁתֵּי הַכְּלָיֹת וְאֶת-הַחֵלֶב אֲשֶׁר עֲלֵיהֶן וְהִקְטַרְתָּ הַמִּזְבֵּחָה. </a:t>
            </a: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וְאֶת-בְּשַׂר הַפָּר וְאֶת-עֹרוֹ וְאֶת-פִּרְשׁוֹ תִּשְׂרֹף בָּאֵשׁ מִחוּץ לַמַּחֲנֶה חַטָּאת הוּא. </a:t>
            </a: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וְאֶת-הָאַיִל הָאֶחָד תִּקָּח וְסָמְכוּ אַהֲרֹן וּבָנָיו אֶת-יְדֵיהֶם עַל-רֹאשׁ הָאָיִל. </a:t>
            </a:r>
            <a:r>
              <a:rPr lang="he-IL" sz="2000" b="1" dirty="0">
                <a:cs typeface="David" pitchFamily="34" charset="-79"/>
              </a:rPr>
              <a:t>טז</a:t>
            </a:r>
            <a:r>
              <a:rPr lang="he-IL" sz="2000" dirty="0">
                <a:cs typeface="David" pitchFamily="34" charset="-79"/>
              </a:rPr>
              <a:t> וְשָׁחַטְתָּ אֶת-הָאָיִל וְלָקַחְתָּ אֶת-דָּמוֹ וְזָרַקְתָּ עַל-הַמִּזְבֵּחַ סָבִיב. </a:t>
            </a:r>
            <a:r>
              <a:rPr lang="he-IL" sz="2000" b="1" dirty="0">
                <a:cs typeface="David" pitchFamily="34" charset="-79"/>
              </a:rPr>
              <a:t>יז</a:t>
            </a:r>
            <a:r>
              <a:rPr lang="he-IL" sz="2000" dirty="0">
                <a:cs typeface="David" pitchFamily="34" charset="-79"/>
              </a:rPr>
              <a:t> וְאֶת-הָאַיִל תְּנַתֵּחַ לִנְתָחָיו וְרָחַצְתָּ קִרְבּוֹ וּכְרָעָיו וְנָתַתָּ עַל-נְתָחָיו וְעַל-רֹאשׁוֹ. </a:t>
            </a:r>
            <a:r>
              <a:rPr lang="he-IL" sz="2000" b="1" dirty="0">
                <a:cs typeface="David" pitchFamily="34" charset="-79"/>
              </a:rPr>
              <a:t>יח</a:t>
            </a:r>
            <a:r>
              <a:rPr lang="he-IL" sz="2000" dirty="0">
                <a:cs typeface="David" pitchFamily="34" charset="-79"/>
              </a:rPr>
              <a:t> וְהִקְטַרְתָּ אֶת-כָּל-הָאַיִל הַמִּזְבֵּחָה עֹלָה הוּא לַיהוָה רֵיחַ נִיחוֹחַ אִשֶּׁה לַיהוָה הוּא. </a:t>
            </a:r>
            <a:r>
              <a:rPr lang="he-IL" sz="2000" b="1" dirty="0">
                <a:cs typeface="David" pitchFamily="34" charset="-79"/>
              </a:rPr>
              <a:t>יט</a:t>
            </a:r>
            <a:r>
              <a:rPr lang="he-IL" sz="2000" dirty="0">
                <a:cs typeface="David" pitchFamily="34" charset="-79"/>
              </a:rPr>
              <a:t> וְלָקַחְתָּ אֵת הָאַיִל הַשֵּׁנִי וְסָמַךְ אַהֲרֹן וּבָנָיו אֶת-יְדֵיהֶם עַל-רֹאשׁ הָאָיִל. </a:t>
            </a:r>
            <a:r>
              <a:rPr lang="he-IL" sz="2000" b="1" dirty="0">
                <a:cs typeface="David" pitchFamily="34" charset="-79"/>
              </a:rPr>
              <a:t>כ</a:t>
            </a:r>
            <a:r>
              <a:rPr lang="he-IL" sz="2000" dirty="0">
                <a:cs typeface="David" pitchFamily="34" charset="-79"/>
              </a:rPr>
              <a:t> וְשָׁחַטְתָּ אֶת-הָאַיִל וְלָקַחְתָּ מִדָּמוֹ וְנָתַתָּה עַל-תְּנוּךְ אֹזֶן אַהֲרֹן וְעַל-תְּנוּךְ אֹזֶן בָּנָיו הַיְמָנִית וְעַל-בֹּהֶן יָדָם הַיְמָנִית וְעַל-בֹּהֶן רַגְלָם הַיְמָנִית וְזָרַקְתָּ אֶת-הַדָּם עַל-הַמִּזְבֵּחַ סָבִיב. </a:t>
            </a:r>
            <a:endParaRPr lang="he-IL" sz="1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111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כט:א-לז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334000"/>
          </a:xfrm>
        </p:spPr>
        <p:txBody>
          <a:bodyPr>
            <a:normAutofit fontScale="25000" lnSpcReduction="20000"/>
          </a:bodyPr>
          <a:lstStyle/>
          <a:p>
            <a:pPr marL="0" indent="0" algn="r" rtl="1">
              <a:buNone/>
            </a:pPr>
            <a:r>
              <a:rPr lang="he-IL" sz="8000" b="1" dirty="0" smtClean="0">
                <a:cs typeface="David" pitchFamily="34" charset="-79"/>
              </a:rPr>
              <a:t>כ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וְשָׁחַטְתָּ אֶת-הָאַיִל וְלָקַחְתָּ מִדָּמוֹ וְנָתַתָּה עַל-תְּנוּךְ אֹזֶן אַהֲרֹן וְעַל-תְּנוּךְ אֹזֶן בָּנָיו הַיְמָנִית וְעַל-בֹּהֶן יָדָם הַיְמָנִית וְעַל-בֹּהֶן רַגְלָם הַיְמָנִית וְזָרַקְתָּ אֶת-הַדָּם עַל-הַמִּזְבֵּחַ סָבִיב. </a:t>
            </a:r>
            <a:r>
              <a:rPr lang="he-IL" sz="8000" b="1" dirty="0">
                <a:cs typeface="David" pitchFamily="34" charset="-79"/>
              </a:rPr>
              <a:t>כא</a:t>
            </a:r>
            <a:r>
              <a:rPr lang="he-IL" sz="8000" dirty="0">
                <a:cs typeface="David" pitchFamily="34" charset="-79"/>
              </a:rPr>
              <a:t> וְלָקַחְתָּ מִן-הַדָּם אֲשֶׁר עַל-הַמִּזְבֵּחַ וּמִשֶּׁמֶן הַמִּשְׁחָה וְהִזֵּיתָ עַל-אַהֲרֹן וְעַל-בְּגָדָיו וְעַל-בָּנָיו וְעַל-בִּגְדֵי בָנָיו אִתּוֹ וְקָדַשׁ הוּא וּבְגָדָיו וּבָנָיו וּבִגְדֵי בָנָיו אִתּוֹ. </a:t>
            </a:r>
            <a:r>
              <a:rPr lang="he-IL" sz="8000" b="1" dirty="0">
                <a:cs typeface="David" pitchFamily="34" charset="-79"/>
              </a:rPr>
              <a:t>כב</a:t>
            </a:r>
            <a:r>
              <a:rPr lang="he-IL" sz="8000" dirty="0">
                <a:cs typeface="David" pitchFamily="34" charset="-79"/>
              </a:rPr>
              <a:t> וְלָקַחְתָּ מִן-הָאַיִל הַחֵלֶב וְהָאַלְיָה וְאֶת-הַחֵלֶב הַמְכַסֶּה אֶת-הַקֶּרֶב וְאֵת יֹתֶרֶת הַכָּבֵד וְאֵת שְׁתֵּי הַכְּלָיֹת וְאֶת-הַחֵלֶב אֲשֶׁר עֲלֵיהֶן וְאֵת שׁוֹק הַיָּמִין כִּי אֵיל מִלֻּאִים הוּא. </a:t>
            </a:r>
            <a:r>
              <a:rPr lang="he-IL" sz="8000" b="1" dirty="0">
                <a:cs typeface="David" pitchFamily="34" charset="-79"/>
              </a:rPr>
              <a:t>כג</a:t>
            </a:r>
            <a:r>
              <a:rPr lang="he-IL" sz="8000" dirty="0">
                <a:cs typeface="David" pitchFamily="34" charset="-79"/>
              </a:rPr>
              <a:t> וְכִכַּר לֶחֶם אַחַת וְחַלַּת לֶחֶם שֶׁמֶן אַחַת וְרָקִיק אֶחָד מִסַּל הַמַּצּוֹת אֲשֶׁר לִפְנֵי יְהוָה. </a:t>
            </a:r>
            <a:r>
              <a:rPr lang="he-IL" sz="8000" b="1" dirty="0">
                <a:cs typeface="David" pitchFamily="34" charset="-79"/>
              </a:rPr>
              <a:t>כד</a:t>
            </a:r>
            <a:r>
              <a:rPr lang="he-IL" sz="8000" dirty="0">
                <a:cs typeface="David" pitchFamily="34" charset="-79"/>
              </a:rPr>
              <a:t> וְשַׂמְתָּ הַכֹּל עַל כַּפֵּי אַהֲרֹן וְעַל כַּפֵּי בָנָיו וְהֵנַפְתָּ אֹתָם תְּנוּפָה לִפְנֵי יְהוָה. </a:t>
            </a:r>
            <a:r>
              <a:rPr lang="he-IL" sz="8000" b="1" dirty="0">
                <a:cs typeface="David" pitchFamily="34" charset="-79"/>
              </a:rPr>
              <a:t>כה</a:t>
            </a:r>
            <a:r>
              <a:rPr lang="he-IL" sz="8000" dirty="0">
                <a:cs typeface="David" pitchFamily="34" charset="-79"/>
              </a:rPr>
              <a:t> וְלָקַחְתָּ אֹתָם מִיָּדָם וְהִקְטַרְתָּ הַמִּזְבֵּחָה עַל-הָעֹלָה לְרֵיחַ נִיחוֹחַ לִפְנֵי יְהוָה אִשֶּׁה הוּא לַיהוָה. </a:t>
            </a:r>
            <a:r>
              <a:rPr lang="he-IL" sz="8000" b="1" dirty="0">
                <a:cs typeface="David" pitchFamily="34" charset="-79"/>
              </a:rPr>
              <a:t>כו</a:t>
            </a:r>
            <a:r>
              <a:rPr lang="he-IL" sz="8000" dirty="0">
                <a:cs typeface="David" pitchFamily="34" charset="-79"/>
              </a:rPr>
              <a:t> וְלָקַחְתָּ אֶת-הֶחָזֶה מֵאֵיל הַמִּלֻּאִים אֲשֶׁר לְאַהֲרֹן וְהֵנַפְתָּ אֹתוֹ תְּנוּפָה לִפְנֵי יְהוָה וְהָיָה לְךָ לְמָנָה. </a:t>
            </a:r>
            <a:r>
              <a:rPr lang="he-IL" sz="8000" b="1" dirty="0">
                <a:cs typeface="David" pitchFamily="34" charset="-79"/>
              </a:rPr>
              <a:t>כז</a:t>
            </a:r>
            <a:r>
              <a:rPr lang="he-IL" sz="8000" dirty="0">
                <a:cs typeface="David" pitchFamily="34" charset="-79"/>
              </a:rPr>
              <a:t> וְקִדַּשְׁתָּ אֵת חֲזֵה הַתְּנוּפָה וְאֵת שׁוֹק הַתְּרוּמָה אֲשֶׁר הוּנַף וַאֲשֶׁר הוּרָם מֵאֵיל הַמִּלֻּאִים מֵאֲשֶׁר לְאַהֲרֹן וּמֵאֲשֶׁר לְבָנָיו. </a:t>
            </a:r>
            <a:r>
              <a:rPr lang="he-IL" sz="8000" b="1" dirty="0">
                <a:cs typeface="David" pitchFamily="34" charset="-79"/>
              </a:rPr>
              <a:t>כח</a:t>
            </a:r>
            <a:r>
              <a:rPr lang="he-IL" sz="8000" dirty="0">
                <a:cs typeface="David" pitchFamily="34" charset="-79"/>
              </a:rPr>
              <a:t> וְהָיָה לְאַהֲרֹן וּלְבָנָיו לְחָק-עוֹלָם מֵאֵת בְּנֵי יִשְׂרָאֵל כִּי תְרוּמָה הוּא וּתְרוּמָה יִהְיֶה מֵאֵת בְּנֵי-יִשְׂרָאֵל מִזִּבְחֵי שַׁלְמֵיהֶם תְּרוּמָתָם לַיהוָה. </a:t>
            </a:r>
            <a:r>
              <a:rPr lang="he-IL" sz="8000" b="1" dirty="0">
                <a:cs typeface="David" pitchFamily="34" charset="-79"/>
              </a:rPr>
              <a:t>כט</a:t>
            </a:r>
            <a:r>
              <a:rPr lang="he-IL" sz="8000" dirty="0">
                <a:cs typeface="David" pitchFamily="34" charset="-79"/>
              </a:rPr>
              <a:t> וּבִגְדֵי הַקֹּדֶשׁ אֲשֶׁר לְאַהֲרֹן יִהְיוּ לְבָנָיו אַחֲרָיו לְמָשְׁחָה בָהֶם וּלְמַלֵּא-בָם אֶת-יָדָם. </a:t>
            </a:r>
            <a:r>
              <a:rPr lang="he-IL" sz="8000" b="1" dirty="0">
                <a:cs typeface="David" pitchFamily="34" charset="-79"/>
              </a:rPr>
              <a:t>ל</a:t>
            </a:r>
            <a:r>
              <a:rPr lang="he-IL" sz="8000" dirty="0">
                <a:cs typeface="David" pitchFamily="34" charset="-79"/>
              </a:rPr>
              <a:t> שִׁבְעַת יָמִים יִלְבָּשָׁם הַכֹּהֵן תַּחְתָּיו מִבָּנָיו אֲשֶׁר יָבֹא אֶל-אֹהֶל מוֹעֵד לְשָׁרֵת בַּקֹּדֶשׁ. </a:t>
            </a:r>
            <a:r>
              <a:rPr lang="he-IL" sz="8000" b="1" dirty="0">
                <a:cs typeface="David" pitchFamily="34" charset="-79"/>
              </a:rPr>
              <a:t>לא</a:t>
            </a:r>
            <a:r>
              <a:rPr lang="he-IL" sz="8000" dirty="0">
                <a:cs typeface="David" pitchFamily="34" charset="-79"/>
              </a:rPr>
              <a:t> וְאֵת אֵיל הַמִּלֻּאִים תִּקָּח וּבִשַּׁלְתָּ אֶת-בְּשָׂרוֹ בְּמָקֹם קָדֹשׁ. </a:t>
            </a:r>
            <a:r>
              <a:rPr lang="he-IL" sz="8000" b="1" dirty="0">
                <a:cs typeface="David" pitchFamily="34" charset="-79"/>
              </a:rPr>
              <a:t>לב</a:t>
            </a:r>
            <a:r>
              <a:rPr lang="he-IL" sz="8000" dirty="0">
                <a:cs typeface="David" pitchFamily="34" charset="-79"/>
              </a:rPr>
              <a:t> וְאָכַל אַהֲרֹן וּבָנָיו אֶת-בְּשַׂר הָאַיִל וְאֶת-הַלֶּחֶם אֲשֶׁר בַּסָּל פֶּתַח אֹהֶל מוֹעֵד. </a:t>
            </a:r>
            <a:r>
              <a:rPr lang="he-IL" sz="8000" b="1" dirty="0">
                <a:cs typeface="David" pitchFamily="34" charset="-79"/>
              </a:rPr>
              <a:t>לג</a:t>
            </a:r>
            <a:r>
              <a:rPr lang="he-IL" sz="8000" dirty="0">
                <a:cs typeface="David" pitchFamily="34" charset="-79"/>
              </a:rPr>
              <a:t> וְאָכְלוּ אֹתָם אֲשֶׁר כֻּפַּר בָּהֶם לְמַלֵּא אֶת-יָדָם לְקַדֵּשׁ אֹתָם וְזָר לֹא-יֹאכַל כִּי-קֹדֶשׁ הֵם. </a:t>
            </a:r>
            <a:r>
              <a:rPr lang="he-IL" sz="8000" b="1" dirty="0">
                <a:cs typeface="David" pitchFamily="34" charset="-79"/>
              </a:rPr>
              <a:t>לד</a:t>
            </a:r>
            <a:r>
              <a:rPr lang="he-IL" sz="8000" dirty="0">
                <a:cs typeface="David" pitchFamily="34" charset="-79"/>
              </a:rPr>
              <a:t> וְאִם-יִוָּתֵר מִבְּשַׂר הַמִּלֻּאִים וּמִן-הַלֶּחֶם עַד-הַבֹּקֶר וְשָׂרַפְתָּ אֶת-הַנּוֹתָר בָּאֵשׁ לֹא יֵאָכֵל כִּי-קֹדֶשׁ הוּא. </a:t>
            </a:r>
            <a:r>
              <a:rPr lang="he-IL" sz="8000" b="1" dirty="0">
                <a:cs typeface="David" pitchFamily="34" charset="-79"/>
              </a:rPr>
              <a:t>לה</a:t>
            </a:r>
            <a:r>
              <a:rPr lang="he-IL" sz="8000" dirty="0">
                <a:cs typeface="David" pitchFamily="34" charset="-79"/>
              </a:rPr>
              <a:t> וְעָשִׂיתָ לְאַהֲרֹן וּלְבָנָיו כָּכָה כְּכֹל אֲשֶׁר-צִוִּיתִי אֹתָכָה שִׁבְעַת יָמִים תְּמַלֵּא יָדָם. </a:t>
            </a:r>
            <a:r>
              <a:rPr lang="he-IL" sz="8000" b="1" dirty="0">
                <a:cs typeface="David" pitchFamily="34" charset="-79"/>
              </a:rPr>
              <a:t>לו</a:t>
            </a:r>
            <a:r>
              <a:rPr lang="he-IL" sz="8000" dirty="0">
                <a:cs typeface="David" pitchFamily="34" charset="-79"/>
              </a:rPr>
              <a:t> וּפַר חַטָּאת תַּעֲשֶׂה לַיּוֹם עַל-הַכִּפֻּרִים וְחִטֵּאתָ עַל-הַמִּזְבֵּחַ בְּכַפֶּרְךָ עָלָיו וּמָשַׁחְתָּ אֹתוֹ לְקַדְּשׁוֹ. </a:t>
            </a:r>
            <a:r>
              <a:rPr lang="he-IL" sz="8000" b="1" dirty="0">
                <a:cs typeface="David" pitchFamily="34" charset="-79"/>
              </a:rPr>
              <a:t>לז</a:t>
            </a:r>
            <a:r>
              <a:rPr lang="he-IL" sz="8000" dirty="0">
                <a:cs typeface="David" pitchFamily="34" charset="-79"/>
              </a:rPr>
              <a:t> שִׁבְעַת יָמִים תְּכַפֵּר עַל-הַמִּזְבֵּחַ וְקִדַּשְׁתָּ אֹתוֹ וְהָיָה הַמִּזְבֵּחַ קֹדֶשׁ קָדָשִׁים כָּל-הַנֹּגֵעַ בַּמִּזְבֵּחַ יִקְדָּשׁ. </a:t>
            </a:r>
            <a:endParaRPr lang="he-IL" sz="8000" dirty="0" smtClean="0"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12800" b="1" dirty="0" smtClean="0">
                <a:solidFill>
                  <a:schemeClr val="accent1"/>
                </a:solidFill>
                <a:cs typeface="David" pitchFamily="34" charset="-79"/>
              </a:rPr>
              <a:t>= שבעת ימי המילואים</a:t>
            </a:r>
          </a:p>
        </p:txBody>
      </p:sp>
    </p:spTree>
    <p:extLst>
      <p:ext uri="{BB962C8B-B14F-4D97-AF65-F5344CB8AC3E}">
        <p14:creationId xmlns:p14="http://schemas.microsoft.com/office/powerpoint/2010/main" val="128890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בגדי כהונה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שבעת ימי המילואים</a:t>
            </a:r>
            <a:endParaRPr lang="he-IL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0" y="464820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4"/>
                </a:solidFill>
              </a:rPr>
              <a:t>שמן</a:t>
            </a:r>
            <a:endParaRPr lang="he-IL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32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כט:לח-מו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לח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וְזֶה אֲשֶׁר תַּעֲשֶׂה עַל-הַמִּזְבֵּחַ כְּבָשִׂים בְּנֵי-שָׁנָה שְׁנַיִם לַיּוֹם תָּמִיד.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אֶת-הַכֶּבֶשׂ הָאֶחָד תַּעֲשֶׂה בַבֹּקֶר וְאֵת הַכֶּבֶשׂ הַשֵּׁנִי תַּעֲשֶׂה בֵּין הָעַרְבָּיִם.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וְעִשָּׂרֹן סֹלֶת בָּלוּל בְּשֶׁמֶן כָּתִית רֶבַע הַהִין וְנֵסֶךְ רְבִיעִת הַהִין יָיִן לַכֶּבֶשׂ הָאֶחָד.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וְאֵת הַכֶּבֶשׂ הַשֵּׁנִי תַּעֲשֶׂה בֵּין הָעַרְבָּיִם כְּמִנְחַת הַבֹּקֶר וּכְנִסְכָּהּ תַּעֲשֶׂה-לָּהּ לְרֵיחַ נִיחֹחַ אִשֶּׁה לַיהוָה.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עֹלַת תָּמִיד לְדֹרֹתֵיכֶם פֶּתַח אֹהֶל-מוֹעֵד לִפְנֵי יְהוָה אֲשֶׁר אִוָּעֵד לָכֶם שָׁמָּה לְדַבֵּר אֵלֶיךָ שָׁם.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וְנֹעַדְתִּי שָׁמָּה לִבְנֵי יִשְׂרָאֵל וְנִקְדַּשׁ בִּכְבֹדִי.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וְקִדַּשְׁתִּי אֶת-אֹהֶל מוֹעֵד וְאֶת-הַמִּזְבֵּחַ וְאֶת-אַהֲרֹן וְאֶת-בָּנָיו אֲקַדֵּשׁ לְכַהֵן לִי.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וְשָׁכַנְתִּי בְּתוֹךְ בְּנֵי יִשְׂרָאֵל וְהָיִיתִי לָהֶם לֵאלֹהִים.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וְיָדְעוּ כִּי אֲנִי יְהוָה אֱלֹהֵיהֶם אֲשֶׁר הוֹצֵאתִי אֹתָם מֵאֶרֶץ מִצְרַיִם לְשָׁכְנִי בְתוֹכָם אֲנִי יְהוָה אֱלֹהֵיהֶם.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58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קרבן תמיד</a:t>
            </a:r>
            <a:endParaRPr lang="en-US" sz="58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4144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בגדי כהונה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שבעת ימי המילואים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קרבן התמיד</a:t>
            </a:r>
            <a:endParaRPr lang="he-IL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0" y="464820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4"/>
                </a:solidFill>
              </a:rPr>
              <a:t>שמן</a:t>
            </a:r>
            <a:endParaRPr lang="he-IL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5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כט:מב-מו</a:t>
            </a:r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Grand Finale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646237"/>
            <a:ext cx="5334000" cy="4945063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עֹלַת תָּמִיד לְדֹרֹתֵיכֶם פֶּתַח אֹהֶל-מוֹעֵד לִפְנֵי יְהוָה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אֲשֶׁר אִוָּעֵד לָכֶם שָׁמָּה לְדַבֵּר אֵלֶיךָ שָׁם. </a:t>
            </a:r>
            <a:endParaRPr lang="he-IL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וְנֹעַדְתִּי שָׁמָּה לִבְנֵי יִשְׂרָאֵל וְנִקְדַּשׁ בִּכְבֹדִי. </a:t>
            </a:r>
            <a:endParaRPr lang="he-IL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וְקִדַּשְׁתִּי אֶת-אֹהֶל מוֹעֵד וְאֶת-הַמִּזְבֵּחַ וְאֶת-אַהֲרֹן וְאֶת-בָּנָיו אֲקַדֵּשׁ לְכַהֵן לִי. </a:t>
            </a:r>
            <a:endParaRPr lang="he-IL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600" b="1" dirty="0" smtClean="0">
                <a:latin typeface="David" pitchFamily="34" charset="-79"/>
                <a:cs typeface="David" pitchFamily="34" charset="-79"/>
              </a:rPr>
              <a:t>מה</a:t>
            </a:r>
            <a:r>
              <a:rPr lang="he-IL" sz="2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600" dirty="0">
                <a:latin typeface="David" pitchFamily="34" charset="-79"/>
                <a:cs typeface="David" pitchFamily="34" charset="-79"/>
              </a:rPr>
              <a:t>וְשָׁכַנְתִּי בְּתוֹךְ בְּנֵי יִשְׂרָאֵל וְהָיִיתִי לָהֶם לֵאלֹהִים. </a:t>
            </a:r>
            <a:endParaRPr lang="he-IL" sz="2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600" b="1" dirty="0" smtClean="0">
                <a:latin typeface="David" pitchFamily="34" charset="-79"/>
                <a:cs typeface="David" pitchFamily="34" charset="-79"/>
              </a:rPr>
              <a:t>מו</a:t>
            </a:r>
            <a:r>
              <a:rPr lang="he-IL" sz="2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600" dirty="0">
                <a:latin typeface="David" pitchFamily="34" charset="-79"/>
                <a:cs typeface="David" pitchFamily="34" charset="-79"/>
              </a:rPr>
              <a:t>וְיָדְעוּ כִּי אֲנִי יְהוָה אֱלֹהֵיהֶם אֲשֶׁר הוֹצֵאתִי אֹתָם מֵאֶרֶץ מִצְרַיִם לְשָׁכְנִי בְתוֹכָם אֲנִי יְהוָה אֱלֹהֵיהֶם. </a:t>
            </a:r>
            <a:endParaRPr lang="en-US" sz="2600" dirty="0"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  <p:sp>
        <p:nvSpPr>
          <p:cNvPr id="4" name="Right Arrow Callout 3"/>
          <p:cNvSpPr/>
          <p:nvPr/>
        </p:nvSpPr>
        <p:spPr>
          <a:xfrm>
            <a:off x="152400" y="1676400"/>
            <a:ext cx="3657600" cy="1676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31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</a:t>
            </a:r>
            <a:r>
              <a:rPr lang="en-GB" sz="2000" dirty="0" err="1" smtClean="0"/>
              <a:t>Mizbeach</a:t>
            </a:r>
            <a:r>
              <a:rPr lang="en-GB" sz="2000" dirty="0" smtClean="0"/>
              <a:t> is outside but aligned with the </a:t>
            </a:r>
            <a:r>
              <a:rPr lang="en-GB" sz="2000" dirty="0" err="1" smtClean="0"/>
              <a:t>Aron</a:t>
            </a:r>
            <a:r>
              <a:rPr lang="en-GB" sz="2000" dirty="0" smtClean="0"/>
              <a:t>. This is G-d meeting Am Yisrael – Plan B.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3441700"/>
            <a:ext cx="3657600" cy="18923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43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Compare with</a:t>
            </a:r>
          </a:p>
          <a:p>
            <a:pPr algn="ctr" rtl="1"/>
            <a:r>
              <a:rPr lang="he-IL" sz="2000" b="1" u="sng" dirty="0" smtClean="0">
                <a:latin typeface="David" pitchFamily="34" charset="-79"/>
                <a:cs typeface="David" pitchFamily="34" charset="-79"/>
              </a:rPr>
              <a:t>כה:כב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וְנוֹעַדְתִּי 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לְךָ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שָׁם וְדִבַּרְתִּי אִתְּךָ מֵעַל הַכַּפֹּרֶת מִבֵּין שְׁנֵי הַכְּרֻבִים אֲשֶׁר עַל-אֲרוֹן הָעֵדֻת אֵת כָּל-אֲשֶׁר אֲצַוֶּה אוֹתְךָ אֶל-בְּנֵי יִשְׂרָאֵל. </a:t>
            </a:r>
          </a:p>
        </p:txBody>
      </p:sp>
      <p:sp>
        <p:nvSpPr>
          <p:cNvPr id="6" name="Right Arrow Callout 5"/>
          <p:cNvSpPr/>
          <p:nvPr/>
        </p:nvSpPr>
        <p:spPr>
          <a:xfrm>
            <a:off x="152400" y="5562600"/>
            <a:ext cx="36576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04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Summary of the sections so far.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3286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animBg="1"/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55320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בגדי כהונה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שבעת ימי המילואים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קרבן התמיד</a:t>
            </a:r>
          </a:p>
          <a:p>
            <a:pPr marL="0" indent="0" algn="r" rtl="1">
              <a:buNone/>
            </a:pP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וְקִדַּשְׁתִּי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אֶת-אֹהֶל מוֹעֵד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וְאֶת-הַמִּזְבֵּחַ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וְאֶת-אַהֲרֹן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וְאֶת-בָּנָיו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אֲקַדֵּשׁ לְכַהֵן לִי. </a:t>
            </a:r>
          </a:p>
          <a:p>
            <a:pPr marL="0" indent="0" algn="r" rtl="1">
              <a:buNone/>
            </a:pPr>
            <a:endParaRPr lang="he-IL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10600" y="401949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4"/>
                </a:solidFill>
              </a:rPr>
              <a:t>שמן</a:t>
            </a:r>
            <a:endParaRPr lang="he-IL" sz="2000" b="1" dirty="0">
              <a:solidFill>
                <a:schemeClr val="accent4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6172200" y="533400"/>
            <a:ext cx="990600" cy="1524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Left Brace 4"/>
          <p:cNvSpPr/>
          <p:nvPr/>
        </p:nvSpPr>
        <p:spPr>
          <a:xfrm>
            <a:off x="6667500" y="2057400"/>
            <a:ext cx="495300" cy="12192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Left Brace 5"/>
          <p:cNvSpPr/>
          <p:nvPr/>
        </p:nvSpPr>
        <p:spPr>
          <a:xfrm>
            <a:off x="6667500" y="3276600"/>
            <a:ext cx="247650" cy="9906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Left Brace 6"/>
          <p:cNvSpPr/>
          <p:nvPr/>
        </p:nvSpPr>
        <p:spPr>
          <a:xfrm>
            <a:off x="4724400" y="4267200"/>
            <a:ext cx="2190750" cy="1143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674054" y="1066800"/>
            <a:ext cx="14763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כלי זהב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2438400"/>
            <a:ext cx="1676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אוהל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2250" y="3576935"/>
            <a:ext cx="183095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2"/>
                </a:solidFill>
              </a:rPr>
              <a:t>המזבח בחצר</a:t>
            </a:r>
            <a:endParaRPr lang="he-IL" sz="24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4643735"/>
            <a:ext cx="1066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3"/>
                </a:solidFill>
              </a:rPr>
              <a:t>כהנים</a:t>
            </a:r>
            <a:endParaRPr lang="he-IL" sz="2400" b="1" dirty="0">
              <a:solidFill>
                <a:schemeClr val="accent3"/>
              </a:solidFill>
            </a:endParaRPr>
          </a:p>
        </p:txBody>
      </p:sp>
      <p:cxnSp>
        <p:nvCxnSpPr>
          <p:cNvPr id="15" name="Curved Connector 14"/>
          <p:cNvCxnSpPr/>
          <p:nvPr/>
        </p:nvCxnSpPr>
        <p:spPr>
          <a:xfrm flipV="1">
            <a:off x="2514600" y="4874568"/>
            <a:ext cx="1143000" cy="1069032"/>
          </a:xfrm>
          <a:prstGeom prst="curvedConnector3">
            <a:avLst>
              <a:gd name="adj1" fmla="val 15714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 rot="10800000">
            <a:off x="1905000" y="4038600"/>
            <a:ext cx="2817251" cy="1752600"/>
          </a:xfrm>
          <a:prstGeom prst="curvedConnector3">
            <a:avLst>
              <a:gd name="adj1" fmla="val 1077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904999" y="3807767"/>
            <a:ext cx="2667001" cy="2308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Curved Connector 42"/>
          <p:cNvCxnSpPr/>
          <p:nvPr/>
        </p:nvCxnSpPr>
        <p:spPr>
          <a:xfrm rot="10800000">
            <a:off x="990600" y="2057400"/>
            <a:ext cx="5676900" cy="3733800"/>
          </a:xfrm>
          <a:prstGeom prst="curvedConnector3">
            <a:avLst>
              <a:gd name="adj1" fmla="val 111361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990599" y="2057400"/>
            <a:ext cx="40386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65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/>
      <p:bldP spid="2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פרק כד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143000"/>
            <a:ext cx="4876800" cy="54864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en-US" dirty="0">
                <a:cs typeface="David" pitchFamily="34" charset="-79"/>
              </a:rPr>
              <a:t> </a:t>
            </a:r>
            <a:r>
              <a:rPr lang="he-IL" b="1" dirty="0">
                <a:cs typeface="David" pitchFamily="34" charset="-79"/>
              </a:rPr>
              <a:t>יב</a:t>
            </a:r>
            <a:r>
              <a:rPr lang="he-IL" dirty="0">
                <a:cs typeface="David" pitchFamily="34" charset="-79"/>
              </a:rPr>
              <a:t> וַיֹּאמֶר יְהוָה אֶל-מֹשֶׁה עֲלֵה אֵלַי הָהָרָה וֶהְיֵה-שָׁם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וְאֶתְּנָה לְךָ אֶת-לֻחֹת הָאֶבֶן וְהַתּוֹרָה וְהַמִּצְוָה אֲשֶׁר כָּתַבְתִּי לְהוֹרֹתָם.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וַיָּקָם מֹשֶׁה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וִיהוֹשֻׁעַ מְשָׁרְתוֹ </a:t>
            </a:r>
            <a:r>
              <a:rPr lang="he-IL" dirty="0">
                <a:cs typeface="David" pitchFamily="34" charset="-79"/>
              </a:rPr>
              <a:t>וַיַּעַל מֹשֶׁה אֶל-הַר הָאֱלֹהִים.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וְאֶל-הַזְּקֵנִים אָמַר שְׁבוּ-לָנוּ בָזֶה עַד אֲשֶׁר-נָשׁוּב אֲלֵיכֶם וְהִנֵּה אַהֲרֹן וְחוּר עִמָּכֶם מִי-בַעַל דְּבָרִים יִגַּשׁ אֲלֵהֶם.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וַיַּעַל מֹשֶׁה אֶל-הָהָר וַיְכַס הֶעָנָן אֶת-הָהָר.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טז</a:t>
            </a:r>
            <a:r>
              <a:rPr lang="he-IL" dirty="0">
                <a:cs typeface="David" pitchFamily="34" charset="-79"/>
              </a:rPr>
              <a:t> וַיִּשְׁכֹּן כְּבוֹד-יְהוָה עַל-הַר סִינַי וַיְכַסֵּהוּ הֶעָנָן שֵׁשֶׁת יָמִים וַיִּקְרָא אֶל-מֹשֶׁה בַּיּוֹם הַשְּׁבִיעִי מִתּוֹךְ הֶעָנָן.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יז</a:t>
            </a:r>
            <a:r>
              <a:rPr lang="he-IL" dirty="0">
                <a:cs typeface="David" pitchFamily="34" charset="-79"/>
              </a:rPr>
              <a:t> וּמַרְאֵה כְּבוֹד יְהוָה כְּאֵשׁ אֹכֶלֶת בְּרֹאשׁ הָהָר לְעֵינֵי בְּנֵי יִשְׂרָאֵל.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יח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וַיָּבֹא מֹשֶׁה בְּתוֹךְ הֶעָנָן וַיַּעַל אֶל-הָהָר וַיְהִי מֹשֶׁה בָּהָר אַרְבָּעִים יוֹם וְאַרְבָּעִים לָיְלָה.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en-US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990600"/>
            <a:ext cx="39624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30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GB" sz="2000" dirty="0" smtClean="0"/>
              <a:t>They will receive:</a:t>
            </a:r>
          </a:p>
          <a:p>
            <a:pPr marL="342900" indent="-342900">
              <a:buAutoNum type="arabicParenR"/>
            </a:pPr>
            <a:r>
              <a:rPr lang="he-IL" sz="2000" dirty="0" smtClean="0"/>
              <a:t>לוחות האבן</a:t>
            </a:r>
            <a:r>
              <a:rPr lang="en-GB" sz="2000" dirty="0" smtClean="0"/>
              <a:t> – now written</a:t>
            </a:r>
          </a:p>
          <a:p>
            <a:pPr marL="342900" indent="-342900">
              <a:buAutoNum type="arabicParenR"/>
            </a:pPr>
            <a:r>
              <a:rPr lang="he-IL" sz="2000" dirty="0" smtClean="0"/>
              <a:t>תורה</a:t>
            </a:r>
            <a:endParaRPr lang="en-GB" sz="2000" dirty="0" smtClean="0"/>
          </a:p>
          <a:p>
            <a:pPr marL="342900" indent="-342900">
              <a:buAutoNum type="arabicParenR"/>
            </a:pPr>
            <a:r>
              <a:rPr lang="he-IL" sz="2000" dirty="0" smtClean="0"/>
              <a:t>מצוה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286000"/>
            <a:ext cx="3962400" cy="304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18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err="1" smtClean="0"/>
              <a:t>Yehoshua</a:t>
            </a:r>
            <a:r>
              <a:rPr lang="en-GB" sz="2000" dirty="0" smtClean="0"/>
              <a:t> goes with as a helper.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2667000"/>
            <a:ext cx="3962400" cy="1905000"/>
          </a:xfrm>
          <a:prstGeom prst="rightArrowCallout">
            <a:avLst>
              <a:gd name="adj1" fmla="val 11286"/>
              <a:gd name="adj2" fmla="val 25000"/>
              <a:gd name="adj3" fmla="val 15095"/>
              <a:gd name="adj4" fmla="val 89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elders have been the leaders all along.</a:t>
            </a:r>
          </a:p>
          <a:p>
            <a:pPr algn="ctr"/>
            <a:r>
              <a:rPr lang="en-GB" sz="2000" dirty="0" smtClean="0"/>
              <a:t>Moshe doesn’t say how long he will be. </a:t>
            </a:r>
          </a:p>
          <a:p>
            <a:pPr algn="ctr"/>
            <a:r>
              <a:rPr lang="en-GB" sz="2000" dirty="0" err="1" smtClean="0"/>
              <a:t>Aharon</a:t>
            </a:r>
            <a:r>
              <a:rPr lang="en-GB" sz="2000" dirty="0" smtClean="0"/>
              <a:t> and </a:t>
            </a:r>
            <a:r>
              <a:rPr lang="en-GB" sz="2000" dirty="0" err="1" smtClean="0"/>
              <a:t>Chur</a:t>
            </a:r>
            <a:r>
              <a:rPr lang="en-GB" sz="2000" dirty="0" smtClean="0"/>
              <a:t> become the interim leaders.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0755" y="4697186"/>
            <a:ext cx="3276600" cy="381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112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Plan A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76200" y="5181600"/>
            <a:ext cx="4067629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31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goes into the cloud so G-d can speak to him and give him the laws.</a:t>
            </a:r>
            <a:endParaRPr lang="he-IL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6324600"/>
            <a:ext cx="8229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2400" b="1" dirty="0" smtClean="0"/>
              <a:t>When does G-d finish speaking to Moshe?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15511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כט:מב-מו</a:t>
            </a:r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Grand Finale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600200"/>
            <a:ext cx="5257800" cy="50292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עֹלַת תָּמִיד לְדֹרֹתֵיכֶם פֶּתַח אֹהֶל-מוֹעֵד לִפְנֵי יְהוָה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אֲשֶׁר אִוָּעֵד לָכֶם שָׁמָּה לְדַבֵּר אֵלֶיךָ שָׁם. </a:t>
            </a:r>
            <a:endParaRPr lang="he-IL" sz="2400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מג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וְנֹעַדְתִּי שָׁמָּה לִבְנֵי יִשְׂרָאֵל וְנִקְדַּשׁ בִּכְבֹדִי. </a:t>
            </a:r>
            <a:endParaRPr lang="he-IL" sz="24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וְקִדַּשְׁתִּי אֶת-אֹהֶל מוֹעֵד וְאֶת-הַמִּזְבֵּחַ וְאֶת-אַהֲרֹן וְאֶת-בָּנָיו אֲקַדֵּשׁ לְכַהֵן לִי. </a:t>
            </a:r>
            <a:endParaRPr lang="he-IL" sz="2400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000" b="1" dirty="0" smtClean="0">
                <a:latin typeface="David" pitchFamily="34" charset="-79"/>
                <a:cs typeface="David" pitchFamily="34" charset="-79"/>
              </a:rPr>
              <a:t>מה</a:t>
            </a:r>
            <a:r>
              <a:rPr lang="he-IL" sz="3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0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וְשָׁכַנְתִּי בְּתוֹךְ בְּנֵי יִשְׂרָאֵל וְהָיִיתִי לָהֶם לֵאלֹהִים. </a:t>
            </a:r>
            <a:endParaRPr lang="he-IL" sz="3000" b="1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000" b="1" dirty="0" smtClean="0">
                <a:latin typeface="David" pitchFamily="34" charset="-79"/>
                <a:cs typeface="David" pitchFamily="34" charset="-79"/>
              </a:rPr>
              <a:t>מו</a:t>
            </a:r>
            <a:r>
              <a:rPr lang="he-IL" sz="3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0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וְיָדְעוּ כִּי אֲנִי יְהוָה אֱלֹהֵיהֶם אֲשֶׁר הוֹצֵאתִי אֹתָם מֵאֶרֶץ מִצְרַיִם לְשָׁכְנִי בְתוֹכָם אֲנִי יְהוָה אֱלֹהֵיהֶם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. 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152400" y="3501570"/>
            <a:ext cx="3886200" cy="114662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19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Closes the section by connecting to the beginning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52400" y="4800600"/>
            <a:ext cx="3886200" cy="1447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30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GB" sz="2000" dirty="0" smtClean="0"/>
              <a:t>The Mishkan is a reminder that G-d brought us out of Egypt  in </a:t>
            </a:r>
            <a:r>
              <a:rPr lang="en-GB" sz="2000" dirty="0"/>
              <a:t>order to be a nation representing Him.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14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5532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בגדי כהונה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שבעת ימי המילואים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קרבן התמיד</a:t>
            </a:r>
          </a:p>
          <a:p>
            <a:pPr marL="0" indent="0" algn="r" rtl="1">
              <a:buNone/>
            </a:pP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וְקִדַּשְׁתִּי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אֶת-אֹהֶל מוֹעֵד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וְאֶת-הַמִּזְבֵּחַ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וְאֶת-אַהֲרֹן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וְאֶת-בָּנָיו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אֲקַדֵּשׁ לְכַהֵן לִי. </a:t>
            </a: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וְשָׁכַנְתִּי בְּתוֹךְ בְּנֵי יִשְׂרָאֵל וְהָיִיתִי לָהֶם לֵאלֹהִים. </a:t>
            </a:r>
          </a:p>
          <a:p>
            <a:pPr marL="0" indent="0" algn="r" rtl="1">
              <a:buNone/>
            </a:pPr>
            <a:endParaRPr lang="he-IL" b="1" dirty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10600" y="371469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4"/>
                </a:solidFill>
              </a:rPr>
              <a:t>שמן</a:t>
            </a:r>
            <a:endParaRPr lang="he-IL" sz="2000" b="1" dirty="0">
              <a:solidFill>
                <a:schemeClr val="accent4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6172200" y="533400"/>
            <a:ext cx="990600" cy="1524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Left Brace 4"/>
          <p:cNvSpPr/>
          <p:nvPr/>
        </p:nvSpPr>
        <p:spPr>
          <a:xfrm>
            <a:off x="6667500" y="2057400"/>
            <a:ext cx="495300" cy="12192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Left Brace 5"/>
          <p:cNvSpPr/>
          <p:nvPr/>
        </p:nvSpPr>
        <p:spPr>
          <a:xfrm>
            <a:off x="6667500" y="3276600"/>
            <a:ext cx="247650" cy="9906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Left Brace 6"/>
          <p:cNvSpPr/>
          <p:nvPr/>
        </p:nvSpPr>
        <p:spPr>
          <a:xfrm>
            <a:off x="4724400" y="4267200"/>
            <a:ext cx="2190750" cy="1143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674054" y="1066800"/>
            <a:ext cx="14763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כלי זהב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2438400"/>
            <a:ext cx="1676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אוהל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2250" y="3576935"/>
            <a:ext cx="183095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2"/>
                </a:solidFill>
              </a:rPr>
              <a:t>המזבח בחצר</a:t>
            </a:r>
            <a:endParaRPr lang="he-IL" sz="24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4643735"/>
            <a:ext cx="1066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3"/>
                </a:solidFill>
              </a:rPr>
              <a:t>כהנים</a:t>
            </a:r>
            <a:endParaRPr lang="he-IL" sz="2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50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ל:א-י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410200"/>
          </a:xfrm>
        </p:spPr>
        <p:txBody>
          <a:bodyPr>
            <a:normAutofit fontScale="25000" lnSpcReduction="20000"/>
          </a:bodyPr>
          <a:lstStyle/>
          <a:p>
            <a:pPr marL="0" indent="0" algn="r" rtl="1">
              <a:buNone/>
            </a:pPr>
            <a:r>
              <a:rPr lang="he-IL" sz="8000" b="1" dirty="0" smtClean="0">
                <a:cs typeface="David" pitchFamily="34" charset="-79"/>
              </a:rPr>
              <a:t>א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וְעָשִׂיתָ מִזְבֵּחַ מִקְטַר קְטֹרֶת עֲצֵי שִׁטִּים תַּעֲשֶׂה אֹתוֹ. </a:t>
            </a:r>
            <a:r>
              <a:rPr lang="he-IL" sz="8000" b="1" dirty="0" smtClean="0">
                <a:cs typeface="David" pitchFamily="34" charset="-79"/>
              </a:rPr>
              <a:t>ב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אַמָּה </a:t>
            </a:r>
            <a:r>
              <a:rPr lang="he-IL" sz="8000" dirty="0" smtClean="0">
                <a:cs typeface="David" pitchFamily="34" charset="-79"/>
              </a:rPr>
              <a:t>אָרְכּוֹ </a:t>
            </a:r>
            <a:r>
              <a:rPr lang="he-IL" sz="8000" dirty="0">
                <a:cs typeface="David" pitchFamily="34" charset="-79"/>
              </a:rPr>
              <a:t>וְאַמָּה רָחְבּוֹ רָבוּעַ יִהְיֶה וְאַמָּתַיִם קֹמָתוֹ מִמֶּנּוּ קַרְנֹתָיו. </a:t>
            </a:r>
            <a:r>
              <a:rPr lang="he-IL" sz="8000" b="1" dirty="0" smtClean="0">
                <a:cs typeface="David" pitchFamily="34" charset="-79"/>
              </a:rPr>
              <a:t>ג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וְצִפִּיתָ </a:t>
            </a:r>
            <a:r>
              <a:rPr lang="he-IL" sz="8000" dirty="0" smtClean="0">
                <a:cs typeface="David" pitchFamily="34" charset="-79"/>
              </a:rPr>
              <a:t>אֹתוֹ </a:t>
            </a:r>
            <a:r>
              <a:rPr lang="he-IL" sz="8000" dirty="0">
                <a:cs typeface="David" pitchFamily="34" charset="-79"/>
              </a:rPr>
              <a:t>זָהָב טָהוֹר אֶת-גַּגּוֹ וְאֶת-קִירֹתָיו סָבִיב וְאֶת-קַרְנֹתָיו </a:t>
            </a:r>
            <a:r>
              <a:rPr lang="he-IL" sz="8000" dirty="0" smtClean="0">
                <a:cs typeface="David" pitchFamily="34" charset="-79"/>
              </a:rPr>
              <a:t>וְעָשִׂיתָ </a:t>
            </a:r>
            <a:r>
              <a:rPr lang="he-IL" sz="8000" dirty="0">
                <a:cs typeface="David" pitchFamily="34" charset="-79"/>
              </a:rPr>
              <a:t>לּוֹ זֵר </a:t>
            </a:r>
            <a:r>
              <a:rPr lang="he-IL" sz="8000" dirty="0" smtClean="0">
                <a:cs typeface="David" pitchFamily="34" charset="-79"/>
              </a:rPr>
              <a:t>זָהָב </a:t>
            </a:r>
            <a:r>
              <a:rPr lang="he-IL" sz="8000" dirty="0">
                <a:cs typeface="David" pitchFamily="34" charset="-79"/>
              </a:rPr>
              <a:t>סָבִיב. </a:t>
            </a:r>
            <a:r>
              <a:rPr lang="he-IL" sz="8000" b="1" dirty="0" smtClean="0">
                <a:cs typeface="David" pitchFamily="34" charset="-79"/>
              </a:rPr>
              <a:t>ד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וּשְׁתֵּי טַבְּעֹת זָהָב תַּעֲשֶׂה-לּוֹ מִתַּחַת לְזֵרוֹ עַל שְׁתֵּי </a:t>
            </a:r>
            <a:r>
              <a:rPr lang="he-IL" sz="8000" dirty="0" smtClean="0">
                <a:cs typeface="David" pitchFamily="34" charset="-79"/>
              </a:rPr>
              <a:t>צַלְעֹתָיו </a:t>
            </a:r>
            <a:r>
              <a:rPr lang="he-IL" sz="8000" dirty="0">
                <a:cs typeface="David" pitchFamily="34" charset="-79"/>
              </a:rPr>
              <a:t>תַּעֲשֶׂה עַל-שְׁנֵי </a:t>
            </a:r>
            <a:r>
              <a:rPr lang="he-IL" sz="8000" dirty="0" smtClean="0">
                <a:cs typeface="David" pitchFamily="34" charset="-79"/>
              </a:rPr>
              <a:t>צִדָּיו </a:t>
            </a:r>
            <a:r>
              <a:rPr lang="he-IL" sz="8000" dirty="0">
                <a:cs typeface="David" pitchFamily="34" charset="-79"/>
              </a:rPr>
              <a:t>וְהָיָה לְבָתִּים לְבַדִּים לָשֵׂאת אֹתוֹ </a:t>
            </a:r>
            <a:r>
              <a:rPr lang="he-IL" sz="8000" dirty="0" smtClean="0">
                <a:cs typeface="David" pitchFamily="34" charset="-79"/>
              </a:rPr>
              <a:t>בָּהֵמָּה</a:t>
            </a:r>
            <a:r>
              <a:rPr lang="he-IL" sz="8000" dirty="0">
                <a:cs typeface="David" pitchFamily="34" charset="-79"/>
              </a:rPr>
              <a:t>. </a:t>
            </a:r>
            <a:r>
              <a:rPr lang="he-IL" sz="8000" b="1" dirty="0" smtClean="0">
                <a:cs typeface="David" pitchFamily="34" charset="-79"/>
              </a:rPr>
              <a:t>ה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וְעָשִׂיתָ אֶת-הַבַּדִּים </a:t>
            </a:r>
            <a:endParaRPr lang="he-IL" sz="8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8000" dirty="0" smtClean="0">
                <a:cs typeface="David" pitchFamily="34" charset="-79"/>
              </a:rPr>
              <a:t>עֲצֵי </a:t>
            </a:r>
            <a:r>
              <a:rPr lang="he-IL" sz="8000" dirty="0">
                <a:cs typeface="David" pitchFamily="34" charset="-79"/>
              </a:rPr>
              <a:t>שִׁטִּים וְצִפִּיתָ אֹתָם זָהָב. </a:t>
            </a:r>
            <a:endParaRPr lang="he-IL" sz="8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8000" b="1" dirty="0" smtClean="0">
                <a:cs typeface="David" pitchFamily="34" charset="-79"/>
              </a:rPr>
              <a:t>ו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b="1" dirty="0">
                <a:solidFill>
                  <a:schemeClr val="accent6"/>
                </a:solidFill>
                <a:cs typeface="David" pitchFamily="34" charset="-79"/>
              </a:rPr>
              <a:t>וְנָתַתָּה אֹתוֹ לִפְנֵי הַפָּרֹכֶת אֲשֶׁר עַל-אֲרֹן הָעֵדֻת </a:t>
            </a:r>
            <a:r>
              <a:rPr lang="he-IL" sz="8000" b="1" dirty="0" smtClean="0">
                <a:solidFill>
                  <a:schemeClr val="accent6"/>
                </a:solidFill>
                <a:cs typeface="David" pitchFamily="34" charset="-79"/>
              </a:rPr>
              <a:t>לִפְנֵי</a:t>
            </a:r>
          </a:p>
          <a:p>
            <a:pPr marL="0" indent="0" algn="r" rtl="1">
              <a:buNone/>
            </a:pPr>
            <a:r>
              <a:rPr lang="he-IL" sz="8000" b="1" dirty="0" smtClean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sz="8000" b="1" dirty="0">
                <a:solidFill>
                  <a:schemeClr val="accent6"/>
                </a:solidFill>
                <a:cs typeface="David" pitchFamily="34" charset="-79"/>
              </a:rPr>
              <a:t>הַכַּפֹּרֶת </a:t>
            </a:r>
            <a:r>
              <a:rPr lang="he-IL" sz="8000" b="1" dirty="0" smtClean="0">
                <a:solidFill>
                  <a:schemeClr val="accent6"/>
                </a:solidFill>
                <a:cs typeface="David" pitchFamily="34" charset="-79"/>
              </a:rPr>
              <a:t>אֲשֶׁר עַל-הָעֵדֻת </a:t>
            </a:r>
            <a:r>
              <a:rPr lang="he-IL" sz="8000" b="1" dirty="0">
                <a:solidFill>
                  <a:schemeClr val="accent6"/>
                </a:solidFill>
                <a:cs typeface="David" pitchFamily="34" charset="-79"/>
              </a:rPr>
              <a:t>אֲשֶׁר אִוָּעֵד לְךָ שָׁמָּה. </a:t>
            </a:r>
            <a:endParaRPr lang="en-US" sz="8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8000" b="1" dirty="0" smtClean="0">
                <a:cs typeface="David" pitchFamily="34" charset="-79"/>
              </a:rPr>
              <a:t>ז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וְהִקְטִיר עָלָיו אַהֲרֹן קְטֹרֶת סַמִּים בַּבֹּקֶר בַּבֹּקֶר בְּהֵיטִיבוֹ </a:t>
            </a:r>
            <a:endParaRPr lang="he-IL" sz="8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8000" dirty="0" smtClean="0">
                <a:cs typeface="David" pitchFamily="34" charset="-79"/>
              </a:rPr>
              <a:t>אֶת-הַנֵּרֹת </a:t>
            </a:r>
            <a:r>
              <a:rPr lang="he-IL" sz="8000" dirty="0">
                <a:cs typeface="David" pitchFamily="34" charset="-79"/>
              </a:rPr>
              <a:t>יַקְטִירֶנָּה. </a:t>
            </a:r>
            <a:endParaRPr lang="he-IL" sz="8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8000" b="1" dirty="0" smtClean="0">
                <a:cs typeface="David" pitchFamily="34" charset="-79"/>
              </a:rPr>
              <a:t>ח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b="1" dirty="0">
                <a:solidFill>
                  <a:schemeClr val="accent5"/>
                </a:solidFill>
                <a:cs typeface="David" pitchFamily="34" charset="-79"/>
              </a:rPr>
              <a:t>וּבְהַעֲלֹת אַהֲרֹן אֶת-הַנֵּרֹת בֵּין הָעַרְבַּיִם יַקְטִירֶנָּה </a:t>
            </a:r>
            <a:r>
              <a:rPr lang="he-IL" sz="8000" b="1" dirty="0" smtClean="0">
                <a:solidFill>
                  <a:schemeClr val="accent5"/>
                </a:solidFill>
                <a:cs typeface="David" pitchFamily="34" charset="-79"/>
              </a:rPr>
              <a:t>קְטֹרֶת</a:t>
            </a:r>
          </a:p>
          <a:p>
            <a:pPr marL="0" indent="0" algn="r" rtl="1">
              <a:buNone/>
            </a:pPr>
            <a:r>
              <a:rPr lang="he-IL" sz="8000" b="1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8000" b="1" dirty="0">
                <a:solidFill>
                  <a:schemeClr val="accent5"/>
                </a:solidFill>
                <a:cs typeface="David" pitchFamily="34" charset="-79"/>
              </a:rPr>
              <a:t>תָּמִיד לִפְנֵי </a:t>
            </a:r>
            <a:r>
              <a:rPr lang="he-IL" sz="8000" b="1" dirty="0" smtClean="0">
                <a:solidFill>
                  <a:schemeClr val="accent5"/>
                </a:solidFill>
                <a:cs typeface="David" pitchFamily="34" charset="-79"/>
              </a:rPr>
              <a:t>יְהוָה </a:t>
            </a:r>
            <a:r>
              <a:rPr lang="he-IL" sz="8000" b="1" dirty="0">
                <a:solidFill>
                  <a:schemeClr val="accent5"/>
                </a:solidFill>
                <a:cs typeface="David" pitchFamily="34" charset="-79"/>
              </a:rPr>
              <a:t>לְדֹרֹתֵיכֶם. </a:t>
            </a:r>
            <a:endParaRPr lang="en-US" sz="8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8000" b="1" dirty="0" smtClean="0">
                <a:cs typeface="David" pitchFamily="34" charset="-79"/>
              </a:rPr>
              <a:t>ט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לֹא-תַעֲלוּ עָלָיו קְטֹרֶת זָרָה וְעֹלָה וּמִנְחָה וְנֵסֶךְ לֹא תִסְּכוּ עָלָיו.</a:t>
            </a:r>
            <a:endParaRPr lang="en-US" sz="8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8000" b="1" dirty="0" smtClean="0">
                <a:cs typeface="David" pitchFamily="34" charset="-79"/>
              </a:rPr>
              <a:t>י</a:t>
            </a:r>
            <a:r>
              <a:rPr lang="he-IL" sz="8000" dirty="0" smtClean="0">
                <a:cs typeface="David" pitchFamily="34" charset="-79"/>
              </a:rPr>
              <a:t> </a:t>
            </a:r>
            <a:r>
              <a:rPr lang="he-IL" sz="8000" b="1" dirty="0">
                <a:solidFill>
                  <a:schemeClr val="accent5"/>
                </a:solidFill>
                <a:cs typeface="David" pitchFamily="34" charset="-79"/>
              </a:rPr>
              <a:t>וְכִפֶּר</a:t>
            </a:r>
            <a:r>
              <a:rPr lang="he-IL" sz="8000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אַהֲרֹן עַל-קַרְנֹתָיו אַחַת בַּשָּׁנָה מִדַּם חַטַּאת </a:t>
            </a:r>
            <a:r>
              <a:rPr lang="he-IL" sz="8000" b="1" dirty="0">
                <a:solidFill>
                  <a:schemeClr val="accent5"/>
                </a:solidFill>
                <a:cs typeface="David" pitchFamily="34" charset="-79"/>
              </a:rPr>
              <a:t>הַכִּפֻּרִים</a:t>
            </a:r>
            <a:r>
              <a:rPr lang="he-IL" sz="8000" dirty="0">
                <a:solidFill>
                  <a:schemeClr val="accent5"/>
                </a:solidFill>
                <a:cs typeface="David" pitchFamily="34" charset="-79"/>
              </a:rPr>
              <a:t> </a:t>
            </a:r>
            <a:endParaRPr lang="he-IL" sz="8000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8000" dirty="0" smtClean="0">
                <a:cs typeface="David" pitchFamily="34" charset="-79"/>
              </a:rPr>
              <a:t>אַחַת </a:t>
            </a:r>
            <a:r>
              <a:rPr lang="he-IL" sz="8000" dirty="0">
                <a:cs typeface="David" pitchFamily="34" charset="-79"/>
              </a:rPr>
              <a:t>בַּשָּׁנָה </a:t>
            </a:r>
            <a:r>
              <a:rPr lang="he-IL" sz="8000" b="1" dirty="0" smtClean="0">
                <a:solidFill>
                  <a:schemeClr val="accent5"/>
                </a:solidFill>
                <a:cs typeface="David" pitchFamily="34" charset="-79"/>
              </a:rPr>
              <a:t>יְכַפֵּר</a:t>
            </a:r>
            <a:r>
              <a:rPr lang="he-IL" sz="8000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8000" dirty="0">
                <a:cs typeface="David" pitchFamily="34" charset="-79"/>
              </a:rPr>
              <a:t>עָלָיו לְדֹרֹתֵיכֶם </a:t>
            </a:r>
            <a:r>
              <a:rPr lang="he-IL" sz="8000" dirty="0" smtClean="0">
                <a:cs typeface="David" pitchFamily="34" charset="-79"/>
              </a:rPr>
              <a:t>קֹדֶשׁ-קָדָשִׁים </a:t>
            </a:r>
            <a:r>
              <a:rPr lang="he-IL" sz="8000" dirty="0">
                <a:cs typeface="David" pitchFamily="34" charset="-79"/>
              </a:rPr>
              <a:t>הוּא לַיהוָה. </a:t>
            </a:r>
            <a:endParaRPr lang="en-US" sz="8000" dirty="0"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5100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5100" b="1" dirty="0">
                <a:solidFill>
                  <a:schemeClr val="accent1"/>
                </a:solidFill>
                <a:cs typeface="David" pitchFamily="34" charset="-79"/>
              </a:rPr>
              <a:t/>
            </a:r>
            <a:br>
              <a:rPr lang="he-IL" sz="5100" b="1" dirty="0">
                <a:solidFill>
                  <a:schemeClr val="accent1"/>
                </a:solidFill>
                <a:cs typeface="David" pitchFamily="34" charset="-79"/>
              </a:rPr>
            </a:br>
            <a:r>
              <a:rPr lang="he-IL" sz="12800" b="1" dirty="0">
                <a:solidFill>
                  <a:schemeClr val="accent1"/>
                </a:solidFill>
                <a:cs typeface="David" pitchFamily="34" charset="-79"/>
              </a:rPr>
              <a:t>= מזבח זהב (קטורת</a:t>
            </a:r>
            <a:r>
              <a:rPr lang="he-IL" sz="12800" b="1" dirty="0" smtClean="0">
                <a:solidFill>
                  <a:schemeClr val="accent1"/>
                </a:solidFill>
                <a:cs typeface="David" pitchFamily="34" charset="-79"/>
              </a:rPr>
              <a:t>)</a:t>
            </a:r>
            <a:endParaRPr lang="he-IL" sz="128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9029" y="2133600"/>
            <a:ext cx="3704771" cy="1752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97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en-GB" sz="2000" dirty="0" smtClean="0">
                <a:latin typeface="David" pitchFamily="34" charset="-79"/>
                <a:cs typeface="David" pitchFamily="34" charset="-79"/>
              </a:rPr>
              <a:t>Compare with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algn="ctr" rtl="1"/>
            <a:r>
              <a:rPr lang="he-IL" sz="2000" b="1" u="sng" dirty="0" smtClean="0">
                <a:latin typeface="David" pitchFamily="34" charset="-79"/>
                <a:cs typeface="David" pitchFamily="34" charset="-79"/>
              </a:rPr>
              <a:t>כט:מב</a:t>
            </a:r>
            <a:r>
              <a:rPr lang="he-IL" sz="2000" u="sng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עֹלַת תָּמִיד לְדֹרֹתֵיכֶם פֶּתַח אֹהֶל-מוֹעֵד לִפְנֵי יְהוָה אֲשֶׁר אִוָּעֵד לָכֶם שָׁמָּה לְדַבֵּר אֵלֶיךָ שָׁם. 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29029" y="4038600"/>
            <a:ext cx="3429000" cy="1600200"/>
          </a:xfrm>
          <a:prstGeom prst="rightArrowCallout">
            <a:avLst>
              <a:gd name="adj1" fmla="val 11092"/>
              <a:gd name="adj2" fmla="val 25000"/>
              <a:gd name="adj3" fmla="val 9480"/>
              <a:gd name="adj4" fmla="val 8910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In order to light the menorah, he needs </a:t>
            </a:r>
            <a:r>
              <a:rPr lang="en-GB" sz="2000" dirty="0" err="1" smtClean="0"/>
              <a:t>ketoret</a:t>
            </a:r>
            <a:r>
              <a:rPr lang="en-GB" sz="2000" dirty="0" smtClean="0"/>
              <a:t>.</a:t>
            </a:r>
          </a:p>
          <a:p>
            <a:pPr algn="ctr"/>
            <a:r>
              <a:rPr lang="en-GB" sz="2000" dirty="0" smtClean="0"/>
              <a:t>The </a:t>
            </a:r>
            <a:r>
              <a:rPr lang="en-GB" sz="2000" dirty="0" err="1" smtClean="0"/>
              <a:t>ketoret</a:t>
            </a:r>
            <a:r>
              <a:rPr lang="en-GB" sz="2000" dirty="0" smtClean="0"/>
              <a:t> produces a cloud of protection (</a:t>
            </a:r>
            <a:r>
              <a:rPr lang="he-IL" sz="2000" dirty="0" smtClean="0"/>
              <a:t>כפרה</a:t>
            </a:r>
            <a:r>
              <a:rPr lang="en-GB" sz="2000" dirty="0" smtClean="0"/>
              <a:t>).</a:t>
            </a:r>
          </a:p>
          <a:p>
            <a:pPr algn="ctr"/>
            <a:r>
              <a:rPr lang="en-GB" sz="2000" dirty="0" smtClean="0"/>
              <a:t>= Plan A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69797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 animBg="1"/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Why is this outside the unit?</a:t>
            </a:r>
          </a:p>
          <a:p>
            <a:pPr marL="0" indent="0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First we present the </a:t>
            </a:r>
            <a:r>
              <a:rPr lang="en-GB" b="1" dirty="0" err="1" smtClean="0">
                <a:solidFill>
                  <a:schemeClr val="accent3"/>
                </a:solidFill>
                <a:cs typeface="David" pitchFamily="34" charset="-79"/>
              </a:rPr>
              <a:t>Shechina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 unit (Plan B - idealistic). </a:t>
            </a:r>
          </a:p>
          <a:p>
            <a:pPr marL="0" indent="0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Once that unit is over, we need protection from the encounter with G-d which is  </a:t>
            </a: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מזבח הקטורת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 (Plan A - realistic).</a:t>
            </a:r>
          </a:p>
          <a:p>
            <a:pPr marL="0" indent="0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5883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5532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בגדי כהונה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שבעת ימי המילואים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קרבן התמיד</a:t>
            </a:r>
          </a:p>
          <a:p>
            <a:pPr marL="0" indent="0" algn="r" rtl="1">
              <a:buNone/>
            </a:pP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וְקִדַּשְׁתִּי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אֶת-אֹהֶל מוֹעֵד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וְאֶת-הַמִּזְבֵּחַ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וְאֶת-אַהֲרֹן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וְאֶת-בָּנָיו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אֲקַדֵּשׁ לְכַהֵן לִי. </a:t>
            </a: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וְשָׁכַנְתִּי בְּתוֹךְ בְּנֵי יִשְׂרָאֵל וְהָיִיתִי לָהֶם לֵאלֹהִים. </a:t>
            </a:r>
          </a:p>
          <a:p>
            <a:pPr marL="0" indent="0" algn="r" rtl="1">
              <a:buNone/>
            </a:pPr>
            <a:endParaRPr lang="he-IL" b="1" dirty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10600" y="371469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4"/>
                </a:solidFill>
              </a:rPr>
              <a:t>שמן</a:t>
            </a:r>
            <a:endParaRPr lang="he-IL" sz="2000" b="1" dirty="0">
              <a:solidFill>
                <a:schemeClr val="accent4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6172200" y="533400"/>
            <a:ext cx="990600" cy="1524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Left Brace 4"/>
          <p:cNvSpPr/>
          <p:nvPr/>
        </p:nvSpPr>
        <p:spPr>
          <a:xfrm>
            <a:off x="6667500" y="2057400"/>
            <a:ext cx="495300" cy="12192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Left Brace 5"/>
          <p:cNvSpPr/>
          <p:nvPr/>
        </p:nvSpPr>
        <p:spPr>
          <a:xfrm>
            <a:off x="6667500" y="3276600"/>
            <a:ext cx="247650" cy="9906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Left Brace 6"/>
          <p:cNvSpPr/>
          <p:nvPr/>
        </p:nvSpPr>
        <p:spPr>
          <a:xfrm>
            <a:off x="4724400" y="4267200"/>
            <a:ext cx="2190750" cy="1143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674054" y="1066800"/>
            <a:ext cx="14763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כלי זהב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2438400"/>
            <a:ext cx="1676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אוהל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2250" y="3576935"/>
            <a:ext cx="183095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2"/>
                </a:solidFill>
              </a:rPr>
              <a:t>המזבח בחצר</a:t>
            </a:r>
            <a:endParaRPr lang="he-IL" sz="24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4643735"/>
            <a:ext cx="1066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3"/>
                </a:solidFill>
              </a:rPr>
              <a:t>כהנים</a:t>
            </a:r>
            <a:endParaRPr lang="he-IL" sz="2400" b="1" dirty="0">
              <a:solidFill>
                <a:schemeClr val="accent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1064567"/>
            <a:ext cx="3048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מזבח הזהב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1366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ל:יא-טז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55000" lnSpcReduction="20000"/>
          </a:bodyPr>
          <a:lstStyle/>
          <a:p>
            <a:pPr marL="0" indent="0" algn="r" rtl="1">
              <a:buNone/>
            </a:pPr>
            <a:r>
              <a:rPr lang="he-IL" sz="3600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36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וַיְדַבֵּר</a:t>
            </a:r>
            <a:r>
              <a:rPr lang="he-IL" sz="36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dirty="0">
                <a:latin typeface="David" pitchFamily="34" charset="-79"/>
                <a:cs typeface="David" pitchFamily="34" charset="-79"/>
              </a:rPr>
              <a:t>יְהוָה אֶל-מֹשֶׁה לֵּאמֹר. </a:t>
            </a:r>
            <a:endParaRPr lang="he-IL" sz="3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dirty="0">
                <a:latin typeface="David" pitchFamily="34" charset="-79"/>
                <a:cs typeface="David" pitchFamily="34" charset="-79"/>
              </a:rPr>
              <a:t>כִּי תִשָּׂא אֶת-רֹאשׁ בְּנֵי-יִשְׂרָאֵל לִפְקֻדֵיהֶם וְנָתְנוּ אִישׁ כֹּפֶר נַפְשׁוֹ לַיהוָה בִּפְקֹד אֹתָם וְלֹא-יִהְיֶה בָהֶם נֶגֶף בִּפְקֹד אֹתָם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dirty="0">
                <a:latin typeface="David" pitchFamily="34" charset="-79"/>
                <a:cs typeface="David" pitchFamily="34" charset="-79"/>
              </a:rPr>
              <a:t>זֶה יִתְּנוּ כָּל-הָעֹבֵר עַל-הַפְּקֻדִים מַחֲצִית הַשֶּׁקֶל בְּשֶׁקֶל הַקֹּדֶשׁ עֶשְׂרִים גֵּרָה הַשֶּׁקֶל מַחֲצִית הַשֶּׁקֶל תְּרוּמָה לַיהוָה. </a:t>
            </a:r>
            <a:endParaRPr lang="he-IL" sz="3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dirty="0">
                <a:latin typeface="David" pitchFamily="34" charset="-79"/>
                <a:cs typeface="David" pitchFamily="34" charset="-79"/>
              </a:rPr>
              <a:t>כֹּל הָעֹבֵר עַל-הַפְּקֻדִים מִבֶּן עֶשְׂרִים שָׁנָה וָמָעְלָה יִתֵּן תְּרוּמַת יְהוָה. </a:t>
            </a:r>
            <a:endParaRPr lang="he-IL" sz="36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dirty="0">
                <a:latin typeface="David" pitchFamily="34" charset="-79"/>
                <a:cs typeface="David" pitchFamily="34" charset="-79"/>
              </a:rPr>
              <a:t>הֶעָשִׁיר לֹא-יַרְבֶּה וְהַדַּל לֹא יַמְעִיט מִמַּחֲצִית הַשָּׁקֶל לָתֵת אֶת-תְּרוּמַת יְהוָה </a:t>
            </a:r>
            <a:r>
              <a:rPr lang="he-IL" sz="36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לְכַפֵּר</a:t>
            </a:r>
            <a:r>
              <a:rPr lang="he-IL" sz="3600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עַל-נַפְשֹׁתֵיכֶם.</a:t>
            </a:r>
            <a:r>
              <a:rPr lang="he-IL" sz="3600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</a:t>
            </a:r>
            <a:endParaRPr lang="he-IL" sz="3600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36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600" dirty="0">
                <a:latin typeface="David" pitchFamily="34" charset="-79"/>
                <a:cs typeface="David" pitchFamily="34" charset="-79"/>
              </a:rPr>
              <a:t>וְלָקַחְתָּ אֶת-כֶּסֶף הַכִּפֻּרִים מֵאֵת בְּנֵי יִשְׂרָאֵל וְנָתַתָּ אֹתוֹ עַל-עֲבֹדַת אֹהֶל מוֹעֵד וְהָיָה לִבְנֵי יִשְׂרָאֵל לְזִכָּרוֹן לִפְנֵי יְהוָה לְכַפֵּר עַל-נַפְשֹׁתֵיכֶם. </a:t>
            </a:r>
            <a:endParaRPr lang="en-US" sz="3600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51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58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מחצית השקל, אדני המשכן</a:t>
            </a:r>
            <a:endParaRPr lang="en-GB" sz="58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en-GB" b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GB" sz="3600" b="1" dirty="0" smtClean="0">
                <a:solidFill>
                  <a:schemeClr val="accent3"/>
                </a:solidFill>
              </a:rPr>
              <a:t>The sockets hold up the entire Mishkan so they belong in the </a:t>
            </a:r>
            <a:r>
              <a:rPr lang="en-GB" sz="3600" b="1" dirty="0" err="1" smtClean="0">
                <a:solidFill>
                  <a:schemeClr val="accent3"/>
                </a:solidFill>
              </a:rPr>
              <a:t>Ohel</a:t>
            </a:r>
            <a:r>
              <a:rPr lang="en-GB" sz="3600" b="1" dirty="0" smtClean="0">
                <a:solidFill>
                  <a:schemeClr val="accent3"/>
                </a:solidFill>
              </a:rPr>
              <a:t> section, but they also are part of the protection.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3367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5532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בגדי כהונה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שבעת ימי המילואים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קרבן התמיד</a:t>
            </a:r>
          </a:p>
          <a:p>
            <a:pPr marL="0" indent="0" algn="r" rtl="1">
              <a:buNone/>
            </a:pP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וְקִדַּשְׁתִּי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אֶת-אֹהֶל מוֹעֵד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וְאֶת-הַמִּזְבֵּחַ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וְאֶת-אַהֲרֹן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וְאֶת-בָּנָיו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אֲקַדֵּשׁ לְכַהֵן לִי. </a:t>
            </a: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וְשָׁכַנְתִּי בְּתוֹךְ בְּנֵי יִשְׂרָאֵל וְהָיִיתִי לָהֶם לֵאלֹהִים. </a:t>
            </a:r>
          </a:p>
          <a:p>
            <a:pPr marL="0" indent="0" algn="r" rtl="1">
              <a:buNone/>
            </a:pPr>
            <a:endParaRPr lang="he-IL" b="1" dirty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10600" y="371469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4"/>
                </a:solidFill>
              </a:rPr>
              <a:t>שמן</a:t>
            </a:r>
            <a:endParaRPr lang="he-IL" sz="2000" b="1" dirty="0">
              <a:solidFill>
                <a:schemeClr val="accent4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6172200" y="533400"/>
            <a:ext cx="990600" cy="1524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Left Brace 4"/>
          <p:cNvSpPr/>
          <p:nvPr/>
        </p:nvSpPr>
        <p:spPr>
          <a:xfrm>
            <a:off x="6667500" y="2057400"/>
            <a:ext cx="495300" cy="12192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Left Brace 5"/>
          <p:cNvSpPr/>
          <p:nvPr/>
        </p:nvSpPr>
        <p:spPr>
          <a:xfrm>
            <a:off x="6667500" y="3276600"/>
            <a:ext cx="247650" cy="9906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Left Brace 6"/>
          <p:cNvSpPr/>
          <p:nvPr/>
        </p:nvSpPr>
        <p:spPr>
          <a:xfrm>
            <a:off x="4724400" y="4267200"/>
            <a:ext cx="2190750" cy="1143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674054" y="1066800"/>
            <a:ext cx="14763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כלי זהב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2438400"/>
            <a:ext cx="1676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אוהל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2250" y="3576935"/>
            <a:ext cx="183095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2"/>
                </a:solidFill>
              </a:rPr>
              <a:t>המזבח בחצר</a:t>
            </a:r>
            <a:endParaRPr lang="he-IL" sz="24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4643735"/>
            <a:ext cx="1066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3"/>
                </a:solidFill>
              </a:rPr>
              <a:t>כהנים</a:t>
            </a:r>
            <a:endParaRPr lang="he-IL" sz="2400" b="1" dirty="0">
              <a:solidFill>
                <a:schemeClr val="accent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1064567"/>
            <a:ext cx="3048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מזבח הזהב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15" y="2438400"/>
            <a:ext cx="34906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smtClean="0">
                <a:latin typeface="David" pitchFamily="34" charset="-79"/>
                <a:cs typeface="David" pitchFamily="34" charset="-79"/>
              </a:rPr>
              <a:t>מחצית השקל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, אדני המשכן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412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ל:יז-כא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וַיְדַבֵּר</a:t>
            </a:r>
            <a:r>
              <a:rPr lang="he-IL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יְהוָה אֶל-מֹשֶׁה לֵּאמֹר.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כִּיּוֹר נְחֹשֶׁת וְכַנּוֹ נְחֹשֶׁת לְרָחְצָה וְנָתַתָּ אֹתוֹ בֵּין-אֹהֶל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מוֹעֵד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וּבֵין הַמִּזְבֵּחַ וְנָתַתָּ שָׁמָּה מָיִם.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וְרָחֲצוּ אַהֲרֹן וּבָנָיו מִמֶּנּוּ אֶת-יְדֵיהֶם וְאֶת-רַגְלֵיהֶם.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בְּבֹאָם אֶל-אֹהֶל מוֹעֵד יִרְחֲצוּ-מַיִם וְלֹא יָמֻתוּ אוֹ בְגִשְׁתָּם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אֶל-הַמִּזְבֵּחַ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לְשָׁרֵת לְהַקְטִיר אִשֶּׁה לַיהוָה.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וְרָחֲצוּ יְדֵיהֶם וְרַגְלֵיהֶם וְלֹא יָמֻתוּ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וְהָיְתָה לָהֶם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חָק-עוֹלָם לוֹ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וּלְזַרְעוֹ לְדֹרֹתָם. </a:t>
            </a:r>
            <a:r>
              <a:rPr lang="he-IL" dirty="0"/>
              <a:t/>
            </a:r>
            <a:br>
              <a:rPr lang="he-IL" dirty="0"/>
            </a:br>
            <a:endParaRPr lang="he-IL" dirty="0" smtClean="0"/>
          </a:p>
          <a:p>
            <a:pPr marL="0" indent="0" algn="ctr" rtl="1">
              <a:buNone/>
            </a:pPr>
            <a:r>
              <a:rPr lang="he-IL" sz="46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</a:t>
            </a:r>
            <a:r>
              <a:rPr lang="he-IL" sz="46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כיור נחשת </a:t>
            </a:r>
            <a:endParaRPr lang="he-IL" sz="46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l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</a:rPr>
              <a:t>Everything </a:t>
            </a:r>
            <a:r>
              <a:rPr lang="en-GB" b="1" dirty="0">
                <a:solidFill>
                  <a:schemeClr val="accent4"/>
                </a:solidFill>
              </a:rPr>
              <a:t>in </a:t>
            </a:r>
            <a:r>
              <a:rPr lang="en-GB" b="1" dirty="0" smtClean="0">
                <a:solidFill>
                  <a:schemeClr val="accent4"/>
                </a:solidFill>
              </a:rPr>
              <a:t>the </a:t>
            </a:r>
            <a:r>
              <a:rPr lang="en-GB" b="1" dirty="0" err="1" smtClean="0">
                <a:solidFill>
                  <a:schemeClr val="accent4"/>
                </a:solidFill>
              </a:rPr>
              <a:t>Shechina</a:t>
            </a:r>
            <a:r>
              <a:rPr lang="en-GB" b="1" dirty="0" smtClean="0">
                <a:solidFill>
                  <a:schemeClr val="accent4"/>
                </a:solidFill>
              </a:rPr>
              <a:t> unit </a:t>
            </a:r>
            <a:r>
              <a:rPr lang="en-GB" b="1" dirty="0">
                <a:solidFill>
                  <a:schemeClr val="accent4"/>
                </a:solidFill>
              </a:rPr>
              <a:t>has a corresponding section outside the </a:t>
            </a:r>
            <a:r>
              <a:rPr lang="en-GB" b="1" dirty="0" smtClean="0">
                <a:solidFill>
                  <a:schemeClr val="accent4"/>
                </a:solidFill>
              </a:rPr>
              <a:t>unit.</a:t>
            </a:r>
            <a:endParaRPr lang="en-US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5" name="Right Arrow Callout 4"/>
          <p:cNvSpPr/>
          <p:nvPr/>
        </p:nvSpPr>
        <p:spPr>
          <a:xfrm>
            <a:off x="228600" y="2667000"/>
            <a:ext cx="3048000" cy="1905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695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need to wash their hands so they don’t die.</a:t>
            </a:r>
          </a:p>
          <a:p>
            <a:pPr algn="ctr"/>
            <a:r>
              <a:rPr lang="en-GB" sz="2000" dirty="0" smtClean="0"/>
              <a:t>The washing at Har Sinai was part of the preparation process.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63361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5532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בגדי כהונה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שבעת ימי המילואים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קרבן התמיד</a:t>
            </a:r>
          </a:p>
          <a:p>
            <a:pPr marL="0" indent="0" algn="r" rtl="1">
              <a:buNone/>
            </a:pP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וְקִדַּשְׁתִּי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אֶת-אֹהֶל מוֹעֵד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וְאֶת-הַמִּזְבֵּחַ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וְאֶת-אַהֲרֹן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וְאֶת-בָּנָיו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אֲקַדֵּשׁ לְכַהֵן לִי. </a:t>
            </a: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וְשָׁכַנְתִּי בְּתוֹךְ בְּנֵי יִשְׂרָאֵל וְהָיִיתִי לָהֶם לֵאלֹהִים. </a:t>
            </a:r>
          </a:p>
          <a:p>
            <a:pPr marL="0" indent="0" algn="r" rtl="1">
              <a:buNone/>
            </a:pPr>
            <a:endParaRPr lang="he-IL" b="1" dirty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10600" y="371469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4"/>
                </a:solidFill>
              </a:rPr>
              <a:t>שמן</a:t>
            </a:r>
            <a:endParaRPr lang="he-IL" sz="2000" b="1" dirty="0">
              <a:solidFill>
                <a:schemeClr val="accent4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6172200" y="533400"/>
            <a:ext cx="990600" cy="1524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Left Brace 4"/>
          <p:cNvSpPr/>
          <p:nvPr/>
        </p:nvSpPr>
        <p:spPr>
          <a:xfrm>
            <a:off x="6667500" y="2057400"/>
            <a:ext cx="495300" cy="12192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Left Brace 5"/>
          <p:cNvSpPr/>
          <p:nvPr/>
        </p:nvSpPr>
        <p:spPr>
          <a:xfrm>
            <a:off x="6667500" y="3276600"/>
            <a:ext cx="247650" cy="9906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Left Brace 6"/>
          <p:cNvSpPr/>
          <p:nvPr/>
        </p:nvSpPr>
        <p:spPr>
          <a:xfrm>
            <a:off x="4724400" y="4267200"/>
            <a:ext cx="2190750" cy="1143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674054" y="1066800"/>
            <a:ext cx="14763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כלי זהב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2438400"/>
            <a:ext cx="1676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אוהל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2250" y="3576935"/>
            <a:ext cx="183095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2"/>
                </a:solidFill>
              </a:rPr>
              <a:t>המזבח בחצר</a:t>
            </a:r>
            <a:endParaRPr lang="he-IL" sz="24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4643735"/>
            <a:ext cx="1066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3"/>
                </a:solidFill>
              </a:rPr>
              <a:t>כהנים</a:t>
            </a:r>
            <a:endParaRPr lang="he-IL" sz="2400" b="1" dirty="0">
              <a:solidFill>
                <a:schemeClr val="accent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1064567"/>
            <a:ext cx="3048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מזבח הזהב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15" y="2438400"/>
            <a:ext cx="34906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מחצית בשקל, אדני המשכן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3576935"/>
            <a:ext cx="3048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כיור נחשת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8091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ל:כב-לג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כב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וַיְדַבֵּר</a:t>
            </a:r>
            <a:r>
              <a:rPr lang="he-IL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יְהוָה אֶל-מֹשֶׁה לֵּאמֹר. </a:t>
            </a:r>
            <a:r>
              <a:rPr lang="he-IL" b="1" dirty="0">
                <a:cs typeface="David" pitchFamily="34" charset="-79"/>
              </a:rPr>
              <a:t>כג</a:t>
            </a:r>
            <a:r>
              <a:rPr lang="he-IL" dirty="0">
                <a:cs typeface="David" pitchFamily="34" charset="-79"/>
              </a:rPr>
              <a:t> וְאַתָּה קַח-לְךָ בְּשָׂמִים רֹאשׁ מָר-דְּרוֹר חֲמֵשׁ מֵאוֹת וְקִנְּמָן-בֶּשֶׂם מַחֲצִיתוֹ חֲמִשִּׁים וּמָאתָיִם וּקְנֵה-בֹשֶׂם חֲמִשִּׁים וּמָאתָיִם. </a:t>
            </a:r>
            <a:r>
              <a:rPr lang="he-IL" b="1" dirty="0">
                <a:cs typeface="David" pitchFamily="34" charset="-79"/>
              </a:rPr>
              <a:t>כד</a:t>
            </a:r>
            <a:r>
              <a:rPr lang="he-IL" dirty="0">
                <a:cs typeface="David" pitchFamily="34" charset="-79"/>
              </a:rPr>
              <a:t> וְקִדָּה חֲמֵשׁ מֵאוֹת בְּשֶׁקֶל הַקֹּדֶשׁ וְשֶׁמֶן זַיִת הִין. </a:t>
            </a:r>
            <a:r>
              <a:rPr lang="he-IL" b="1" dirty="0">
                <a:cs typeface="David" pitchFamily="34" charset="-79"/>
              </a:rPr>
              <a:t>כה</a:t>
            </a:r>
            <a:r>
              <a:rPr lang="he-IL" dirty="0">
                <a:cs typeface="David" pitchFamily="34" charset="-79"/>
              </a:rPr>
              <a:t> וְעָשִׂיתָ אֹתוֹ שֶׁמֶן מִשְׁחַת-קֹדֶשׁ רֹקַח מִרְקַחַת מַעֲשֵׂה רֹקֵחַ שֶׁמֶן מִשְׁחַת-קֹדֶשׁ יִהְיֶה. </a:t>
            </a:r>
            <a:r>
              <a:rPr lang="he-IL" b="1" dirty="0">
                <a:cs typeface="David" pitchFamily="34" charset="-79"/>
              </a:rPr>
              <a:t>כו</a:t>
            </a:r>
            <a:r>
              <a:rPr lang="he-IL" dirty="0">
                <a:cs typeface="David" pitchFamily="34" charset="-79"/>
              </a:rPr>
              <a:t> וּמָשַׁחְתָּ בוֹ אֶת-אֹהֶל מוֹעֵד וְאֵת אֲרוֹן הָעֵדֻת. </a:t>
            </a:r>
            <a:r>
              <a:rPr lang="he-IL" b="1" dirty="0">
                <a:cs typeface="David" pitchFamily="34" charset="-79"/>
              </a:rPr>
              <a:t>כז</a:t>
            </a:r>
            <a:r>
              <a:rPr lang="he-IL" dirty="0">
                <a:cs typeface="David" pitchFamily="34" charset="-79"/>
              </a:rPr>
              <a:t> וְאֶת-הַשֻּׁלְחָן וְאֶת-כָּל-כֵּלָיו וְאֶת-הַמְּנֹרָה וְאֶת-כֵּלֶיהָ וְאֵת מִזְבַּח הַקְּטֹרֶת. </a:t>
            </a:r>
            <a:r>
              <a:rPr lang="he-IL" b="1" dirty="0">
                <a:cs typeface="David" pitchFamily="34" charset="-79"/>
              </a:rPr>
              <a:t>כח</a:t>
            </a:r>
            <a:r>
              <a:rPr lang="he-IL" dirty="0">
                <a:cs typeface="David" pitchFamily="34" charset="-79"/>
              </a:rPr>
              <a:t> וְאֶת-מִזְבַּח הָעֹלָה וְאֶת-כָּל-כֵּלָיו וְאֶת-הַכִּיֹּר וְאֶת-כַּנּוֹ. </a:t>
            </a:r>
            <a:r>
              <a:rPr lang="he-IL" b="1" dirty="0">
                <a:cs typeface="David" pitchFamily="34" charset="-79"/>
              </a:rPr>
              <a:t>כט</a:t>
            </a:r>
            <a:r>
              <a:rPr lang="he-IL" dirty="0">
                <a:cs typeface="David" pitchFamily="34" charset="-79"/>
              </a:rPr>
              <a:t> וְקִדַּשְׁתָּ אֹתָם וְהָיוּ קֹדֶשׁ קָדָשִׁים כָּל-הַנֹּגֵעַ בָּהֶם יִקְדָּשׁ. </a:t>
            </a:r>
            <a:r>
              <a:rPr lang="he-IL" b="1" dirty="0">
                <a:cs typeface="David" pitchFamily="34" charset="-79"/>
              </a:rPr>
              <a:t>ל</a:t>
            </a:r>
            <a:r>
              <a:rPr lang="he-IL" dirty="0">
                <a:cs typeface="David" pitchFamily="34" charset="-79"/>
              </a:rPr>
              <a:t> וְאֶת-אַהֲרֹן וְאֶת-בָּנָיו תִּמְשָׁח וְקִדַּשְׁתָּ אֹתָם לְכַהֵן לִי. </a:t>
            </a:r>
            <a:r>
              <a:rPr lang="he-IL" b="1" dirty="0">
                <a:cs typeface="David" pitchFamily="34" charset="-79"/>
              </a:rPr>
              <a:t>לא</a:t>
            </a:r>
            <a:r>
              <a:rPr lang="he-IL" dirty="0">
                <a:cs typeface="David" pitchFamily="34" charset="-79"/>
              </a:rPr>
              <a:t> וְאֶל-בְּנֵי יִשְׂרָאֵל תְּדַבֵּר לֵאמֹר שֶׁמֶן מִשְׁחַת-קֹדֶשׁ יִהְיֶה זֶה לִי לְדֹרֹתֵיכֶם. </a:t>
            </a:r>
            <a:r>
              <a:rPr lang="he-IL" b="1" dirty="0">
                <a:cs typeface="David" pitchFamily="34" charset="-79"/>
              </a:rPr>
              <a:t>לב</a:t>
            </a:r>
            <a:r>
              <a:rPr lang="he-IL" dirty="0">
                <a:cs typeface="David" pitchFamily="34" charset="-79"/>
              </a:rPr>
              <a:t> עַל-בְּשַׂר אָדָם לֹא יִיסָךְ וּבְמַתְכֻּנְתּוֹ לֹא תַעֲשׂוּ כָּמֹהוּ קֹדֶשׁ הוּא קֹדֶשׁ יִהְיֶה לָכֶם. </a:t>
            </a:r>
            <a:r>
              <a:rPr lang="he-IL" b="1" dirty="0">
                <a:cs typeface="David" pitchFamily="34" charset="-79"/>
              </a:rPr>
              <a:t>לג</a:t>
            </a:r>
            <a:r>
              <a:rPr lang="he-IL" dirty="0">
                <a:cs typeface="David" pitchFamily="34" charset="-79"/>
              </a:rPr>
              <a:t> אִישׁ אֲשֶׁר יִרְקַח כָּמֹהוּ וַאֲשֶׁר יִתֵּן מִמֶּנּוּ עַל-זָר וְנִכְרַת מֵעַמָּיו. </a:t>
            </a:r>
            <a:endParaRPr lang="en-US" dirty="0"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4600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4600" b="1" dirty="0" smtClean="0">
                <a:solidFill>
                  <a:schemeClr val="accent1"/>
                </a:solidFill>
                <a:cs typeface="David" pitchFamily="34" charset="-79"/>
              </a:rPr>
              <a:t>= </a:t>
            </a:r>
            <a:r>
              <a:rPr lang="he-IL" sz="4600" b="1" dirty="0">
                <a:solidFill>
                  <a:schemeClr val="accent1"/>
                </a:solidFill>
                <a:cs typeface="David" pitchFamily="34" charset="-79"/>
              </a:rPr>
              <a:t>שמן המשחה</a:t>
            </a:r>
            <a:endParaRPr lang="en-US" sz="46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Used to anoint the </a:t>
            </a:r>
            <a:r>
              <a:rPr lang="en-GB" b="1" dirty="0" err="1" smtClean="0">
                <a:solidFill>
                  <a:schemeClr val="accent1"/>
                </a:solidFill>
                <a:cs typeface="David" pitchFamily="34" charset="-79"/>
              </a:rPr>
              <a:t>kohanim</a:t>
            </a: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 thereby allowing them to function</a:t>
            </a: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1807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Continuation of the Story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3340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שמות כד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וַיַּעַל מֹשֶׁה אֶל-הָהָר וַיְכַס הֶעָנָן אֶת-הָהָר.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וַיִּשְׁכֹּן כְּבוֹד-יְהוָה עַל-הַר סִינַי וַיְכַסֵּהוּ הֶעָנָן שֵׁשֶׁת יָמִים וַיִּקְרָא אֶל-מֹשֶׁה בַּיּוֹם הַשְּׁבִיעִי מִתּוֹךְ הֶעָנָן.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וּמַרְאֵה כְּבוֹד יְהוָה כְּאֵשׁ אֹכֶלֶת בְּרֹאשׁ הָהָר לְעֵינֵי בְּנֵי יִשְׂרָאֵל.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וַיָּבֹא מֹשֶׁה בְּתוֹךְ הֶעָנָן וַיַּעַל אֶל-הָהָר וַיְהִי מֹשֶׁה בָּהָר אַרְבָּעִים יוֹם וְאַרְבָּעִים לָיְלָה.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...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שמות לא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וַיִּתֵּן אֶל-מֹשֶׁה כְּכַלֹּתוֹ לְדַבֵּר אִתּוֹ בְּהַר סִינַי שְׁנֵי לֻחֹת הָעֵדֻת לֻחֹת אֶבֶן כְּתֻבִים בְּאֶצְבַּע אֱלֹהִים.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שמות לב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וַיַּרְא הָעָם כִּי-בֹשֵׁשׁ מֹשֶׁה לָרֶדֶת מִן-הָהָר וַיִּקָּהֵל הָעָם עַל-אַהֲרֹן וַיֹּאמְרוּ אֵלָיו קוּם עֲשֵׂה-לָנוּ אֱלֹהִים אֲשֶׁר יֵלְכוּ לְפָנֵינוּ כִּי-זֶה מֹשֶׁה הָאִישׁ אֲשֶׁר הֶעֱלָנוּ מֵאֶרֶץ מִצְרַיִם לֹא יָדַעְנוּ מֶה-הָיָה לוֹ.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וַיֹּאמֶר אֲלֵהֶם אַהֲרֹן פָּרְקוּ נִזְמֵי הַזָּהָב אֲשֶׁר בְּאָזְנֵי נְשֵׁיכֶם בְּנֵיכֶם וּבְנֹתֵיכֶם וְהָבִיאוּ אֵלָי.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וַיִּתְפָּרְקוּ כָּל-הָעָם אֶת-נִזְמֵי הַזָּהָב אֲשֶׁר בְּאָזְנֵיהֶם וַיָּבִיאוּ אֶל-אַהֲרֹן.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וַיִּקַּח מִיָּדָם וַיָּצַר אֹתוֹ בַּחֶרֶט וַיַּעֲשֵׂהוּ עֵגֶל מַסֵּכָה וַיֹּאמְרוּ אֵלֶּה אֱלֹהֶיךָ יִשְׂרָאֵל אֲשֶׁר הֶעֱלוּךָ מֵאֶרֶץ מִצְרָיִם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וַיַּרְא אַהֲרֹן וַיִּבֶן מִזְבֵּחַ לְפָנָיו וַיִּקְרָא אַהֲרֹן וַיֹּאמַר חַג לַיהוָה מָחָר.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וַיַּשְׁכִּימוּ מִמָּחֳרָת וַיַּעֲלוּ עֹלֹת וַיַּגִּשׁוּ שְׁלָמִים וַיֵּשֶׁב הָעָם לֶאֱכֹל וְשָׁתוֹ וַיָּקֻמוּ לְצַחֵק. </a:t>
            </a:r>
          </a:p>
        </p:txBody>
      </p:sp>
    </p:spTree>
    <p:extLst>
      <p:ext uri="{BB962C8B-B14F-4D97-AF65-F5344CB8AC3E}">
        <p14:creationId xmlns:p14="http://schemas.microsoft.com/office/powerpoint/2010/main" val="71204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5532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ועשו לי מקדש ושכנתי בתוכם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תרומה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ארון (+כפורת)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שלחן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מנורה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יריעות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קרשים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פרכת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מזבח הנחשת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חצר המשכן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בגדי כהונה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שבעת ימי המילואים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קרבן התמיד</a:t>
            </a:r>
          </a:p>
          <a:p>
            <a:pPr marL="0" indent="0" algn="r" rtl="1">
              <a:buNone/>
            </a:pP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וְקִדַּשְׁתִּי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אֶת-אֹהֶל מוֹעֵד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וְאֶת-הַמִּזְבֵּחַ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וְאֶת-אַהֲרֹן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וְאֶת-בָּנָיו</a:t>
            </a:r>
            <a:r>
              <a:rPr lang="he-IL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אֲקַדֵּשׁ לְכַהֵן לִי. </a:t>
            </a:r>
            <a:endParaRPr lang="he-IL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וְשָׁכַנְתִּי בְּתוֹךְ בְּנֵי יִשְׂרָאֵל וְהָיִיתִי לָהֶם לֵאלֹהִים. </a:t>
            </a:r>
          </a:p>
          <a:p>
            <a:pPr marL="0" indent="0" algn="r" rtl="1">
              <a:buNone/>
            </a:pPr>
            <a:endParaRPr lang="he-IL" b="1" dirty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10600" y="3714690"/>
            <a:ext cx="762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>
                <a:solidFill>
                  <a:schemeClr val="accent4"/>
                </a:solidFill>
              </a:rPr>
              <a:t>שמן</a:t>
            </a:r>
            <a:endParaRPr lang="he-IL" sz="2000" b="1" dirty="0">
              <a:solidFill>
                <a:schemeClr val="accent4"/>
              </a:solidFill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6172200" y="533400"/>
            <a:ext cx="990600" cy="1524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Left Brace 4"/>
          <p:cNvSpPr/>
          <p:nvPr/>
        </p:nvSpPr>
        <p:spPr>
          <a:xfrm>
            <a:off x="6667500" y="2057400"/>
            <a:ext cx="495300" cy="12192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Left Brace 5"/>
          <p:cNvSpPr/>
          <p:nvPr/>
        </p:nvSpPr>
        <p:spPr>
          <a:xfrm>
            <a:off x="6667500" y="3276600"/>
            <a:ext cx="247650" cy="9906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Left Brace 6"/>
          <p:cNvSpPr/>
          <p:nvPr/>
        </p:nvSpPr>
        <p:spPr>
          <a:xfrm>
            <a:off x="4724400" y="4267200"/>
            <a:ext cx="2190750" cy="114300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674054" y="1066800"/>
            <a:ext cx="14763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כלי זהב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2438400"/>
            <a:ext cx="1676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5"/>
                </a:solidFill>
              </a:rPr>
              <a:t>אוהל</a:t>
            </a:r>
            <a:endParaRPr lang="he-IL" sz="2400" b="1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2250" y="3576935"/>
            <a:ext cx="183095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2"/>
                </a:solidFill>
              </a:rPr>
              <a:t>המזבח בחצר</a:t>
            </a:r>
            <a:endParaRPr lang="he-IL" sz="24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4643735"/>
            <a:ext cx="1066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solidFill>
                  <a:schemeClr val="accent3"/>
                </a:solidFill>
              </a:rPr>
              <a:t>כהנים</a:t>
            </a:r>
            <a:endParaRPr lang="he-IL" sz="2400" b="1" dirty="0">
              <a:solidFill>
                <a:schemeClr val="accent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1064567"/>
            <a:ext cx="3048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מזבח הזהב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15" y="2438400"/>
            <a:ext cx="34906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מחצית בשקל, אדני המשכן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3576935"/>
            <a:ext cx="3048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כיור נחשת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09800" y="4643734"/>
            <a:ext cx="1676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שמן המשחה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3390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ל:לד-לח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לד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וַיֹּאמֶר</a:t>
            </a:r>
            <a:r>
              <a:rPr lang="he-IL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יְהוָה אֶל-מֹשֶׁה קַח-לְךָ סַמִּים נָטָף וּשְׁחֵלֶת וְחֶלְבְּנָה סַמִּים וּלְבֹנָה זַכָּה בַּד בְּבַד יִהְיֶה.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וְעָשִׂיתָ אֹתָהּ קְטֹרֶת רֹקַח מַעֲשֵׂה רוֹקֵחַ מְמֻלָּח טָהוֹר קֹדֶשׁ.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וְשָׁחַקְתָּ מִמֶּנָּה הָדֵק וְנָתַתָּה מִמֶּנָּה לִפְנֵי הָעֵדֻת בְּאֹהֶל מוֹעֵד אֲשֶׁר אִוָּעֵד לְךָ שָׁמָּה קֹדֶשׁ קָדָשִׁים תִּהְיֶה לָכֶם.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וְהַקְּטֹרֶת אֲשֶׁר תַּעֲשֶׂה בְּמַתְכֻּנְתָּהּ לֹא תַעֲשׂוּ לָכֶם קֹדֶשׁ תִּהְיֶה לְךָ לַיהוָה.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אִישׁ אֲשֶׁר-יַעֲשֶׂה כָמוֹהָ לְהָרִיחַ בָּהּ וְנִכְרַת מֵעַמָּיו.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38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38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= The Making of the </a:t>
            </a:r>
            <a:r>
              <a:rPr lang="en-GB" sz="3800" b="1" dirty="0" err="1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Ketoret</a:t>
            </a:r>
            <a:endParaRPr lang="en-GB" sz="38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en-GB" sz="38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en-GB" sz="38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en-GB" sz="3800" b="1" dirty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en-GB" sz="38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en-GB" sz="38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en-GB" sz="38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  <p:sp>
        <p:nvSpPr>
          <p:cNvPr id="5" name="Minus 4"/>
          <p:cNvSpPr/>
          <p:nvPr/>
        </p:nvSpPr>
        <p:spPr>
          <a:xfrm>
            <a:off x="1524000" y="5547303"/>
            <a:ext cx="2590800" cy="533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Minus 5"/>
          <p:cNvSpPr/>
          <p:nvPr/>
        </p:nvSpPr>
        <p:spPr>
          <a:xfrm>
            <a:off x="5029200" y="5547303"/>
            <a:ext cx="2590800" cy="533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1905000" y="5149334"/>
            <a:ext cx="1905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קטורת</a:t>
            </a:r>
            <a:endParaRPr lang="he-IL" sz="2400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6080703"/>
            <a:ext cx="3505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מזבח הזהב</a:t>
            </a:r>
            <a:endParaRPr lang="he-IL" sz="2400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5149333"/>
            <a:ext cx="1524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תמיד</a:t>
            </a:r>
            <a:endParaRPr lang="he-IL" sz="2400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48300" y="6080703"/>
            <a:ext cx="1752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מזבח הנחשת</a:t>
            </a:r>
            <a:endParaRPr lang="he-IL" sz="2400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" name="Equal 10"/>
          <p:cNvSpPr/>
          <p:nvPr/>
        </p:nvSpPr>
        <p:spPr>
          <a:xfrm>
            <a:off x="4114800" y="5522268"/>
            <a:ext cx="914400" cy="49753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5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animBg="1"/>
      <p:bldP spid="6" grpId="0" animBg="1"/>
      <p:bldP spid="7" grpId="0"/>
      <p:bldP spid="8" grpId="0"/>
      <p:bldP spid="9" grpId="0"/>
      <p:bldP spid="10" grpId="0"/>
      <p:bldP spid="1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לא:א-יא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Now we need someone to build it:</a:t>
            </a:r>
            <a:endParaRPr lang="en-US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וַיְדַבֵּר</a:t>
            </a:r>
            <a:r>
              <a:rPr lang="he-IL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יְהוָה אֶל-מֹשֶׁה לֵּאמֹר.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רְאֵה קָרָאתִי בְשֵׁם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בְּצַלְאֵל בֶּן-אוּרִי בֶן-חוּר</a:t>
            </a:r>
            <a:r>
              <a:rPr lang="he-IL" dirty="0">
                <a:solidFill>
                  <a:schemeClr val="accent3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לְמַטֵּה יְהוּדָה.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וָאֲמַלֵּא אֹתוֹ רוּחַ אֱלֹהִים בְּחָכְמָה וּבִתְבוּנָה וּבְדַעַת וּבְכָל-מְלָאכָה.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לַחְשֹׁב מַחֲשָׁבֹת לַעֲשׂוֹת בַּזָּהָב וּבַכֶּסֶף וּבַנְּחֹשֶׁת.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וּבַחֲרֹשֶׁת אֶבֶן לְמַלֹּאת וּבַחֲרֹשֶׁת עֵץ לַעֲשׂוֹת בְּכָל-מְלָאכָה.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וַאֲנִי הִנֵּה נָתַתִּי אִתּוֹ אֵת אָהֳלִיאָב בֶּן-אֲחִיסָמָךְ לְמַטֵּה-דָן וּבְלֵב כָּל-חֲכַם-לֵב נָתַתִּי חָכְמָה וְעָשׂוּ אֵת כָּל-אֲשֶׁר צִוִּיתִךָ.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אֵת </a:t>
            </a:r>
            <a:r>
              <a:rPr lang="he-IL" dirty="0">
                <a:cs typeface="David" pitchFamily="34" charset="-79"/>
              </a:rPr>
              <a:t>אֹהֶל מוֹעֵד וְאֶת-הָאָרֹן לָעֵדֻת וְאֶת-הַכַּפֹּרֶת אֲשֶׁר עָלָיו וְאֵת כָּל-כְּלֵי הָאֹהֶל.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וְאֶת-הַשֻּׁלְחָן וְאֶת-כֵּלָיו וְאֶת-הַמְּנֹרָה הַטְּהֹרָה וְאֶת-כָּל-כֵּלֶיהָ וְאֵת מִזְבַּח הַקְּטֹרֶת.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וְאֶת-מִזְבַּח הָעֹלָה וְאֶת-כָּל-כֵּלָיו וְאֶת-הַכִּיּוֹר וְאֶת-כַּנּוֹ.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וְאֵת בִּגְדֵי הַשְּׂרָד וְאֶת-בִּגְדֵי הַקֹּדֶשׁ לְאַהֲרֹן הַכֹּהֵן וְאֶת-בִּגְדֵי בָנָיו לְכַהֵן.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וְאֵת שֶׁמֶן הַמִּשְׁחָה וְאֶת-קְטֹרֶת הַסַּמִּים לַקֹּדֶשׁ כְּכֹל אֲשֶׁר-צִוִּיתִךָ יַעֲשׂוּ. </a:t>
            </a:r>
            <a:br>
              <a:rPr lang="he-IL" dirty="0">
                <a:cs typeface="David" pitchFamily="34" charset="-79"/>
              </a:rPr>
            </a:br>
            <a:r>
              <a:rPr lang="he-IL" dirty="0">
                <a:cs typeface="David" pitchFamily="34" charset="-79"/>
              </a:rPr>
              <a:t/>
            </a:r>
            <a:br>
              <a:rPr lang="he-IL" dirty="0">
                <a:cs typeface="David" pitchFamily="34" charset="-79"/>
              </a:rPr>
            </a:b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5096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לא:יב-יז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</a:rPr>
              <a:t>Once we have a builder, we need a reminder not to work on Shabbat:</a:t>
            </a:r>
            <a:endParaRPr lang="en-US" dirty="0" smtClean="0">
              <a:solidFill>
                <a:schemeClr val="accent3"/>
              </a:solidFill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וַיֹּאמֶר</a:t>
            </a:r>
            <a:r>
              <a:rPr lang="he-IL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יְהוָה אֶל-מֹשֶׁה לֵּאמֹר.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וְאַתָּה דַּבֵּר אֶל-בְּנֵי יִשְׂרָאֵל לֵאמֹר אַךְ אֶת-שַׁבְּתֹתַי תִּשְׁמֹרוּ כִּי אוֹת הִוא בֵּינִי וּבֵינֵיכֶם לְדֹרֹתֵיכֶם לָדַעַת כִּי אֲנִי יְהוָה מְקַדִּשְׁכֶם.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וּשְׁמַרְתֶּם אֶת-הַשַּׁבָּת כִּי קֹדֶשׁ הִוא לָכֶם מְחַלְלֶיהָ מוֹת יוּמָת כִּי כָּל-הָעֹשֶׂה בָהּ מְלָאכָה וְנִכְרְתָה הַנֶּפֶשׁ הַהִוא מִקֶּרֶב עַמֶּיהָ.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שֵׁשֶׁת יָמִים יֵעָשֶׂה מְלָאכָה וּבַיּוֹם הַשְּׁבִיעִי שַׁבַּת שַׁבָּתוֹן קֹדֶשׁ לַיהוָה כָּל-הָעֹשֶׂה מְלָאכָה בְּיוֹם הַשַּׁבָּת מוֹת יוּמָת.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וְשָׁמְרוּ בְנֵי-יִשְׂרָאֵל אֶת-הַשַּׁבָּת לַעֲשׂוֹת אֶת-הַשַּׁבָּת לְדֹרֹתָם בְּרִית עוֹלָם.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בֵּינִי וּבֵין בְּנֵי יִשְׂרָאֵל אוֹת הִוא לְעֹלָם כִּי-שֵׁשֶׁת יָמִים עָשָׂה יְהוָה אֶת-הַשָּׁמַיִם וְאֶת-הָאָרֶץ וּבַיּוֹם הַשְּׁבִיעִי שָׁבַת וַיִּנָּפַשׁ.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9551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in the Middle?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sz="4400" u="sng" dirty="0" smtClean="0">
                <a:latin typeface="David" pitchFamily="34" charset="-79"/>
                <a:cs typeface="David" pitchFamily="34" charset="-79"/>
              </a:rPr>
              <a:t>כה:א – לא:יז</a:t>
            </a:r>
          </a:p>
          <a:p>
            <a:endParaRPr lang="en-GB" b="1" dirty="0" smtClean="0">
              <a:solidFill>
                <a:schemeClr val="accent2"/>
              </a:solidFill>
            </a:endParaRPr>
          </a:p>
          <a:p>
            <a:r>
              <a:rPr lang="en-GB" b="1" dirty="0" smtClean="0">
                <a:solidFill>
                  <a:schemeClr val="accent2"/>
                </a:solidFill>
              </a:rPr>
              <a:t>The Laws Moshe got on Har Sinai were about the Mishkan and everything related to it.</a:t>
            </a:r>
          </a:p>
          <a:p>
            <a:endParaRPr lang="en-GB" b="1" dirty="0" smtClean="0">
              <a:solidFill>
                <a:schemeClr val="accent3"/>
              </a:solidFill>
            </a:endParaRPr>
          </a:p>
          <a:p>
            <a:r>
              <a:rPr lang="en-GB" b="1" dirty="0" smtClean="0">
                <a:solidFill>
                  <a:schemeClr val="accent3"/>
                </a:solidFill>
              </a:rPr>
              <a:t>Shabbat is there to show that even when you are working for G-d, you still can’t work on Shabbat.</a:t>
            </a:r>
            <a:endParaRPr lang="en-US" dirty="0">
              <a:solidFill>
                <a:schemeClr val="accent3"/>
              </a:solidFill>
            </a:endParaRPr>
          </a:p>
          <a:p>
            <a:pPr marL="0" indent="0" algn="ctr" rtl="1">
              <a:buNone/>
            </a:pPr>
            <a:endParaRPr lang="he-IL" u="sng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9465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we always learned until now…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00799" y="1676400"/>
            <a:ext cx="2286000" cy="1994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sng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/>
                <a:cs typeface="Arial"/>
              </a:rPr>
              <a:t>יט –כד</a:t>
            </a:r>
            <a:endParaRPr kumimoji="0" lang="en-US" sz="2400" b="0" i="0" u="sng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/>
                <a:cs typeface="Arial"/>
              </a:rPr>
              <a:t>מעמד הר </a:t>
            </a:r>
            <a:r>
              <a:rPr kumimoji="0" lang="he-IL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/>
                <a:cs typeface="Arial"/>
              </a:rPr>
              <a:t>סיני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95800" y="4328888"/>
            <a:ext cx="2286000" cy="199571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effectLst/>
                <a:latin typeface="Calibri"/>
                <a:ea typeface="Calibri"/>
                <a:cs typeface="Arial"/>
              </a:rPr>
              <a:t>כה – לא</a:t>
            </a:r>
            <a:endParaRPr lang="en-US" sz="2400" u="sng" dirty="0">
              <a:effectLst/>
              <a:latin typeface="Calibri"/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Calibri"/>
                <a:ea typeface="Calibri"/>
                <a:cs typeface="Arial"/>
              </a:rPr>
              <a:t>Command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effectLst/>
                <a:latin typeface="Calibri"/>
                <a:ea typeface="Calibri"/>
                <a:cs typeface="Arial"/>
              </a:rPr>
              <a:t>המשכן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1676400"/>
            <a:ext cx="2286000" cy="1994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effectLst/>
                <a:latin typeface="Calibri"/>
                <a:ea typeface="Calibri"/>
                <a:cs typeface="Arial"/>
              </a:rPr>
              <a:t>לב – לד</a:t>
            </a:r>
            <a:endParaRPr lang="en-US" sz="2400" u="sng" dirty="0">
              <a:effectLst/>
              <a:latin typeface="Calibri"/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effectLst/>
                <a:latin typeface="Calibri"/>
                <a:ea typeface="Calibri"/>
                <a:cs typeface="Arial"/>
              </a:rPr>
              <a:t>סיפור חטא העגל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4328887"/>
            <a:ext cx="2286000" cy="1995713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effectLst/>
                <a:latin typeface="Calibri"/>
                <a:ea typeface="Calibri"/>
                <a:cs typeface="Arial"/>
              </a:rPr>
              <a:t>לה- מ</a:t>
            </a:r>
            <a:endParaRPr lang="en-US" sz="2400" u="sng" dirty="0">
              <a:effectLst/>
              <a:latin typeface="Calibri"/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effectLst/>
                <a:latin typeface="Calibri"/>
                <a:ea typeface="Calibri"/>
                <a:cs typeface="Arial"/>
              </a:rPr>
              <a:t>בנין המשכן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724400" y="2673600"/>
            <a:ext cx="167639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2" idx="3"/>
          </p:cNvCxnSpPr>
          <p:nvPr/>
        </p:nvCxnSpPr>
        <p:spPr>
          <a:xfrm flipH="1">
            <a:off x="2819400" y="5326743"/>
            <a:ext cx="167640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>
            <a:off x="2438400" y="2673600"/>
            <a:ext cx="2057400" cy="1898400"/>
          </a:xfrm>
          <a:prstGeom prst="curvedConnector3">
            <a:avLst>
              <a:gd name="adj1" fmla="val -23369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105400" y="2286000"/>
            <a:ext cx="914400" cy="838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/>
              <a:t>E</a:t>
            </a:r>
            <a:endParaRPr lang="he-IL" dirty="0"/>
          </a:p>
        </p:txBody>
      </p:sp>
      <p:sp>
        <p:nvSpPr>
          <p:cNvPr id="22" name="Up Arrow 21"/>
          <p:cNvSpPr/>
          <p:nvPr/>
        </p:nvSpPr>
        <p:spPr>
          <a:xfrm flipH="1">
            <a:off x="6248399" y="3279900"/>
            <a:ext cx="533401" cy="685800"/>
          </a:xfrm>
          <a:prstGeom prst="up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462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  <p:bldP spid="9" grpId="0" animBg="1"/>
      <p:bldP spid="12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Ramban’s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Opinion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2"/>
                </a:solidFill>
              </a:rPr>
              <a:t>The Mishkan becomes a replica of Har Sinai.</a:t>
            </a:r>
          </a:p>
          <a:p>
            <a:endParaRPr lang="en-GB" b="1" dirty="0">
              <a:solidFill>
                <a:schemeClr val="accent2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Let’s learn the Mishkan unit in detail so we can understand the entire section…</a:t>
            </a:r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438" y="4476297"/>
            <a:ext cx="2395537" cy="210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72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כה:א-ט 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שמות כה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וַיְדַבֵּר יְהוָה אֶל-מֹשֶׁה לֵּאמֹר.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דַּבֵּר אֶל-בְּנֵי יִשְׂרָאֵל וְיִקְחוּ-לִי תְּרוּמָה מֵאֵת כָּל-אִישׁ אֲשֶׁר יִדְּבֶנּוּ לִבּוֹ תִּקְחוּ אֶת-תְּרוּמָתִי.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וְזֹאת הַתְּרוּמָה אֲשֶׁר תִּקְחוּ מֵאִתָּם זָהָב וָכֶסֶף וּנְחֹשֶׁת.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וּתְכֵלֶת וְאַרְגָּמָן וְתוֹלַעַת שָׁנִי וְשֵׁשׁ וְעִזִּים.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וְעֹרֹת אֵילִם מְאָדָּמִים וְעֹרֹת תְּחָשִׁים וַעֲצֵי שִׁטִּים.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שֶׁמֶן לַמָּאֹר בְּשָׂמִים לְשֶׁמֶן הַמִּשְׁחָה וְלִקְטֹרֶת הַסַּמִּים.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אַבְנֵי-שֹׁהַם וְאַבְנֵי מִלֻּאִים לָאֵפֹד וְלַחֹשֶׁן.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ח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וְעָשׂוּ לִי מִקְדָּשׁ וְשָׁכַנְתִּי בְּתוֹכָם.</a:t>
            </a:r>
            <a:r>
              <a:rPr lang="he-IL" dirty="0">
                <a:solidFill>
                  <a:schemeClr val="accent6"/>
                </a:solidFill>
                <a:cs typeface="David" pitchFamily="34" charset="-79"/>
              </a:rPr>
              <a:t> </a:t>
            </a:r>
            <a:endParaRPr lang="en-US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כְּכֹל אֲשֶׁר אֲנִי מַרְאֶה אוֹתְךָ אֵת תַּבְנִית הַמִּשְׁכָּן וְאֵת תַּבְנִית כָּל-כֵּלָיו וְכֵן תַּעֲשׂוּ.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he-IL" sz="4600" b="1" dirty="0" smtClean="0">
                <a:solidFill>
                  <a:schemeClr val="accent1"/>
                </a:solidFill>
                <a:cs typeface="David" pitchFamily="34" charset="-79"/>
              </a:rPr>
              <a:t>= </a:t>
            </a:r>
            <a:r>
              <a:rPr lang="he-IL" sz="4600" b="1" dirty="0">
                <a:solidFill>
                  <a:schemeClr val="accent1"/>
                </a:solidFill>
                <a:cs typeface="David" pitchFamily="34" charset="-79"/>
              </a:rPr>
              <a:t>תרומה </a:t>
            </a:r>
            <a:endParaRPr lang="en-US" sz="4600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3733800"/>
            <a:ext cx="39624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95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We need a place where we can encounter G-d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891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7142</TotalTime>
  <Words>4710</Words>
  <Application>Microsoft Office PowerPoint</Application>
  <PresentationFormat>On-screen Show (4:3)</PresentationFormat>
  <Paragraphs>569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שמות</vt:lpstr>
      <vt:lpstr>Topics in Sefer Shemot</vt:lpstr>
      <vt:lpstr>What happens next?</vt:lpstr>
      <vt:lpstr>שמות פרק כד</vt:lpstr>
      <vt:lpstr>The Continuation of the Story</vt:lpstr>
      <vt:lpstr>What’s in the Middle?</vt:lpstr>
      <vt:lpstr>What we always learned until now…</vt:lpstr>
      <vt:lpstr>Ramban’s Opinion</vt:lpstr>
      <vt:lpstr>כה:א-ט </vt:lpstr>
      <vt:lpstr>PowerPoint Presentation</vt:lpstr>
      <vt:lpstr>כה:י-כב</vt:lpstr>
      <vt:lpstr>PowerPoint Presentation</vt:lpstr>
      <vt:lpstr>כה:כג-ל</vt:lpstr>
      <vt:lpstr>PowerPoint Presentation</vt:lpstr>
      <vt:lpstr>כה:לא-מ</vt:lpstr>
      <vt:lpstr>PowerPoint Presentation</vt:lpstr>
      <vt:lpstr>כו:א-יד</vt:lpstr>
      <vt:lpstr>PowerPoint Presentation</vt:lpstr>
      <vt:lpstr>כו:טו-ל </vt:lpstr>
      <vt:lpstr>PowerPoint Presentation</vt:lpstr>
      <vt:lpstr>כו:לא-לז</vt:lpstr>
      <vt:lpstr>PowerPoint Presentation</vt:lpstr>
      <vt:lpstr>כז:א-ח</vt:lpstr>
      <vt:lpstr>PowerPoint Presentation</vt:lpstr>
      <vt:lpstr>כז:ט-יט</vt:lpstr>
      <vt:lpstr>PowerPoint Presentation</vt:lpstr>
      <vt:lpstr>כז:כ-כא</vt:lpstr>
      <vt:lpstr>PowerPoint Presentation</vt:lpstr>
      <vt:lpstr>פרק כח</vt:lpstr>
      <vt:lpstr>פרק כח</vt:lpstr>
      <vt:lpstr>פרק כח</vt:lpstr>
      <vt:lpstr>PowerPoint Presentation</vt:lpstr>
      <vt:lpstr>כט:א-לז</vt:lpstr>
      <vt:lpstr>כט:א-לז</vt:lpstr>
      <vt:lpstr>PowerPoint Presentation</vt:lpstr>
      <vt:lpstr>כט:לח-מו</vt:lpstr>
      <vt:lpstr>PowerPoint Presentation</vt:lpstr>
      <vt:lpstr>כט:מב-מו The Grand Finale</vt:lpstr>
      <vt:lpstr>PowerPoint Presentation</vt:lpstr>
      <vt:lpstr>כט:מב-מו The Grand Finale</vt:lpstr>
      <vt:lpstr>PowerPoint Presentation</vt:lpstr>
      <vt:lpstr>ל:א-י</vt:lpstr>
      <vt:lpstr>PowerPoint Presentation</vt:lpstr>
      <vt:lpstr>PowerPoint Presentation</vt:lpstr>
      <vt:lpstr>ל:יא-טז</vt:lpstr>
      <vt:lpstr>PowerPoint Presentation</vt:lpstr>
      <vt:lpstr>ל:יז-כא</vt:lpstr>
      <vt:lpstr>PowerPoint Presentation</vt:lpstr>
      <vt:lpstr>ל:כב-לג</vt:lpstr>
      <vt:lpstr>PowerPoint Presentation</vt:lpstr>
      <vt:lpstr>ל:לד-לח</vt:lpstr>
      <vt:lpstr>לא:א-יא</vt:lpstr>
      <vt:lpstr>לא:יב-יז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שמות</dc:title>
  <dc:creator>Alexis</dc:creator>
  <cp:lastModifiedBy>Alexis</cp:lastModifiedBy>
  <cp:revision>236</cp:revision>
  <dcterms:created xsi:type="dcterms:W3CDTF">2006-08-16T00:00:00Z</dcterms:created>
  <dcterms:modified xsi:type="dcterms:W3CDTF">2013-09-17T18:19:24Z</dcterms:modified>
</cp:coreProperties>
</file>